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6" r:id="rId5"/>
    <p:sldMasterId id="2147483660" r:id="rId6"/>
  </p:sldMasterIdLst>
  <p:notesMasterIdLst>
    <p:notesMasterId r:id="rId28"/>
  </p:notesMasterIdLst>
  <p:handoutMasterIdLst>
    <p:handoutMasterId r:id="rId29"/>
  </p:handoutMasterIdLst>
  <p:sldIdLst>
    <p:sldId id="775" r:id="rId7"/>
    <p:sldId id="776" r:id="rId8"/>
    <p:sldId id="777" r:id="rId9"/>
    <p:sldId id="778" r:id="rId10"/>
    <p:sldId id="779" r:id="rId11"/>
    <p:sldId id="782" r:id="rId12"/>
    <p:sldId id="780" r:id="rId13"/>
    <p:sldId id="781" r:id="rId14"/>
    <p:sldId id="783" r:id="rId15"/>
    <p:sldId id="762" r:id="rId16"/>
    <p:sldId id="767" r:id="rId17"/>
    <p:sldId id="766" r:id="rId18"/>
    <p:sldId id="772" r:id="rId19"/>
    <p:sldId id="768" r:id="rId20"/>
    <p:sldId id="769" r:id="rId21"/>
    <p:sldId id="773" r:id="rId22"/>
    <p:sldId id="763" r:id="rId23"/>
    <p:sldId id="759" r:id="rId24"/>
    <p:sldId id="770" r:id="rId25"/>
    <p:sldId id="771" r:id="rId26"/>
    <p:sldId id="774" r:id="rId27"/>
  </p:sldIdLst>
  <p:sldSz cx="9144000" cy="6858000" type="screen4x3"/>
  <p:notesSz cx="7010400" cy="9296400"/>
  <p:custShowLst>
    <p:custShow name="TD Training" id="0">
      <p:sldLst>
        <p:sld r:id="rId16"/>
        <p:sld r:id="rId18"/>
        <p:sld r:id="rId23"/>
        <p:sld r:id="rId24"/>
      </p:sldLst>
    </p:custShow>
  </p:custShow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01FC7708-EC53-48DD-83FD-3AC0D221352B}">
          <p14:sldIdLst>
            <p14:sldId id="775"/>
            <p14:sldId id="776"/>
            <p14:sldId id="777"/>
            <p14:sldId id="778"/>
            <p14:sldId id="779"/>
            <p14:sldId id="782"/>
            <p14:sldId id="780"/>
            <p14:sldId id="781"/>
            <p14:sldId id="783"/>
            <p14:sldId id="762"/>
            <p14:sldId id="767"/>
            <p14:sldId id="766"/>
            <p14:sldId id="772"/>
            <p14:sldId id="768"/>
            <p14:sldId id="769"/>
            <p14:sldId id="773"/>
            <p14:sldId id="763"/>
            <p14:sldId id="759"/>
            <p14:sldId id="770"/>
            <p14:sldId id="771"/>
            <p14:sldId id="774"/>
          </p14:sldIdLst>
        </p14:section>
        <p14:section name="Untitled Section" id="{371A5755-008D-4527-923B-93F3884717F4}">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nfeld, Kalman Mr CIV USA TRADOC" initials="KW" lastIdx="16" clrIdx="0">
    <p:extLst/>
  </p:cmAuthor>
  <p:cmAuthor id="2" name="Solomon, Steven R FAC (CIV)" initials="SR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95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1231" autoAdjust="0"/>
    <p:restoredTop sz="91869" autoAdjust="0"/>
  </p:normalViewPr>
  <p:slideViewPr>
    <p:cSldViewPr>
      <p:cViewPr varScale="1">
        <p:scale>
          <a:sx n="77" d="100"/>
          <a:sy n="77" d="100"/>
        </p:scale>
        <p:origin x="-90" y="-27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1620"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8"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5A4994C-B89A-4AD9-B9F7-D0FE86AFDE41}" type="datetimeFigureOut">
              <a:rPr lang="en-US"/>
              <a:pPr/>
              <a:t>8/25/2016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2D3169B-90C2-4640-99B0-48AC9821F490}" type="slidenum">
              <a:rPr lang="en-US"/>
              <a:pPr/>
              <a:t>‹#›</a:t>
            </a:fld>
            <a:endParaRPr lang="en-US"/>
          </a:p>
        </p:txBody>
      </p:sp>
    </p:spTree>
    <p:extLst>
      <p:ext uri="{BB962C8B-B14F-4D97-AF65-F5344CB8AC3E}">
        <p14:creationId xmlns:p14="http://schemas.microsoft.com/office/powerpoint/2010/main" val="3525462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77" tIns="46589" rIns="93177" bIns="46589" numCol="1" anchor="t" anchorCtr="0" compatLnSpc="1">
            <a:prstTxWarp prst="textNoShape">
              <a:avLst/>
            </a:prstTxWarp>
          </a:bodyPr>
          <a:lstStyle>
            <a:lvl1pPr>
              <a:defRPr sz="1200">
                <a:latin typeface="Calibri" pitchFamily="34" charset="0"/>
              </a:defRPr>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34" charset="0"/>
              </a:defRPr>
            </a:lvl1pPr>
          </a:lstStyle>
          <a:p>
            <a:fld id="{56910CEE-E618-4916-A4E6-B0F801E2A1BE}" type="datetimeFigureOut">
              <a:rPr lang="en-US"/>
              <a:pPr/>
              <a:t>8/25/2016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wrap="square" lIns="93177" tIns="46589" rIns="93177" bIns="46589" numCol="1" anchor="b" anchorCtr="0" compatLnSpc="1">
            <a:prstTxWarp prst="textNoShape">
              <a:avLst/>
            </a:prstTxWarp>
          </a:bodyPr>
          <a:lstStyle>
            <a:lvl1pPr>
              <a:defRPr sz="1200">
                <a:latin typeface="Calibri" pitchFamily="34" charset="0"/>
              </a:defRPr>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34" charset="0"/>
              </a:defRPr>
            </a:lvl1pPr>
          </a:lstStyle>
          <a:p>
            <a:fld id="{274E4468-F197-4DF2-9F91-3D302306F3EC}" type="slidenum">
              <a:rPr lang="en-US"/>
              <a:pPr/>
              <a:t>‹#›</a:t>
            </a:fld>
            <a:endParaRPr lang="en-US"/>
          </a:p>
        </p:txBody>
      </p:sp>
    </p:spTree>
    <p:extLst>
      <p:ext uri="{BB962C8B-B14F-4D97-AF65-F5344CB8AC3E}">
        <p14:creationId xmlns:p14="http://schemas.microsoft.com/office/powerpoint/2010/main" val="41361464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4E4468-F197-4DF2-9F91-3D302306F3EC}" type="slidenum">
              <a:rPr lang="en-US" smtClean="0"/>
              <a:pPr/>
              <a:t>6</a:t>
            </a:fld>
            <a:endParaRPr lang="en-US"/>
          </a:p>
        </p:txBody>
      </p:sp>
    </p:spTree>
    <p:extLst>
      <p:ext uri="{BB962C8B-B14F-4D97-AF65-F5344CB8AC3E}">
        <p14:creationId xmlns:p14="http://schemas.microsoft.com/office/powerpoint/2010/main" val="3370864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4E4468-F197-4DF2-9F91-3D302306F3EC}" type="slidenum">
              <a:rPr lang="en-US" smtClean="0"/>
              <a:pPr/>
              <a:t>9</a:t>
            </a:fld>
            <a:endParaRPr lang="en-US"/>
          </a:p>
        </p:txBody>
      </p:sp>
    </p:spTree>
    <p:extLst>
      <p:ext uri="{BB962C8B-B14F-4D97-AF65-F5344CB8AC3E}">
        <p14:creationId xmlns:p14="http://schemas.microsoft.com/office/powerpoint/2010/main" val="3370864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4E4468-F197-4DF2-9F91-3D302306F3EC}" type="slidenum">
              <a:rPr lang="en-US" smtClean="0"/>
              <a:pPr/>
              <a:t>10</a:t>
            </a:fld>
            <a:endParaRPr lang="en-US"/>
          </a:p>
        </p:txBody>
      </p:sp>
    </p:spTree>
    <p:extLst>
      <p:ext uri="{BB962C8B-B14F-4D97-AF65-F5344CB8AC3E}">
        <p14:creationId xmlns:p14="http://schemas.microsoft.com/office/powerpoint/2010/main" val="4064158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4E4468-F197-4DF2-9F91-3D302306F3EC}" type="slidenum">
              <a:rPr lang="en-US" smtClean="0"/>
              <a:pPr/>
              <a:t>12</a:t>
            </a:fld>
            <a:endParaRPr lang="en-US"/>
          </a:p>
        </p:txBody>
      </p:sp>
    </p:spTree>
    <p:extLst>
      <p:ext uri="{BB962C8B-B14F-4D97-AF65-F5344CB8AC3E}">
        <p14:creationId xmlns:p14="http://schemas.microsoft.com/office/powerpoint/2010/main" val="2830491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4E4468-F197-4DF2-9F91-3D302306F3EC}" type="slidenum">
              <a:rPr lang="en-US" smtClean="0"/>
              <a:pPr/>
              <a:t>13</a:t>
            </a:fld>
            <a:endParaRPr lang="en-US"/>
          </a:p>
        </p:txBody>
      </p:sp>
    </p:spTree>
    <p:extLst>
      <p:ext uri="{BB962C8B-B14F-4D97-AF65-F5344CB8AC3E}">
        <p14:creationId xmlns:p14="http://schemas.microsoft.com/office/powerpoint/2010/main" val="3370864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4E4468-F197-4DF2-9F91-3D302306F3EC}" type="slidenum">
              <a:rPr lang="en-US" smtClean="0"/>
              <a:pPr/>
              <a:t>16</a:t>
            </a:fld>
            <a:endParaRPr lang="en-US"/>
          </a:p>
        </p:txBody>
      </p:sp>
    </p:spTree>
    <p:extLst>
      <p:ext uri="{BB962C8B-B14F-4D97-AF65-F5344CB8AC3E}">
        <p14:creationId xmlns:p14="http://schemas.microsoft.com/office/powerpoint/2010/main" val="3370864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4E4468-F197-4DF2-9F91-3D302306F3EC}" type="slidenum">
              <a:rPr lang="en-US" smtClean="0"/>
              <a:pPr/>
              <a:t>17</a:t>
            </a:fld>
            <a:endParaRPr lang="en-US"/>
          </a:p>
        </p:txBody>
      </p:sp>
    </p:spTree>
    <p:extLst>
      <p:ext uri="{BB962C8B-B14F-4D97-AF65-F5344CB8AC3E}">
        <p14:creationId xmlns:p14="http://schemas.microsoft.com/office/powerpoint/2010/main" val="519328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4E4468-F197-4DF2-9F91-3D302306F3EC}" type="slidenum">
              <a:rPr lang="en-US" smtClean="0"/>
              <a:pPr/>
              <a:t>18</a:t>
            </a:fld>
            <a:endParaRPr lang="en-US"/>
          </a:p>
        </p:txBody>
      </p:sp>
    </p:spTree>
    <p:extLst>
      <p:ext uri="{BB962C8B-B14F-4D97-AF65-F5344CB8AC3E}">
        <p14:creationId xmlns:p14="http://schemas.microsoft.com/office/powerpoint/2010/main" val="4092163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4E4468-F197-4DF2-9F91-3D302306F3EC}" type="slidenum">
              <a:rPr lang="en-US" smtClean="0"/>
              <a:pPr/>
              <a:t>21</a:t>
            </a:fld>
            <a:endParaRPr lang="en-US"/>
          </a:p>
        </p:txBody>
      </p:sp>
    </p:spTree>
    <p:extLst>
      <p:ext uri="{BB962C8B-B14F-4D97-AF65-F5344CB8AC3E}">
        <p14:creationId xmlns:p14="http://schemas.microsoft.com/office/powerpoint/2010/main" val="337086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5/20/10</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8ABB1C-2FB6-4D36-94CE-235E83A930D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467600" cy="1143000"/>
          </a:xfrm>
        </p:spPr>
        <p:txBody>
          <a:bodyPr/>
          <a:lstStyle/>
          <a:p>
            <a:r>
              <a:rPr lang="en-US"/>
              <a:t>Click to edit Master title style</a:t>
            </a:r>
          </a:p>
        </p:txBody>
      </p:sp>
      <p:sp>
        <p:nvSpPr>
          <p:cNvPr id="3" name="Table Placeholder 2"/>
          <p:cNvSpPr>
            <a:spLocks noGrp="1"/>
          </p:cNvSpPr>
          <p:nvPr>
            <p:ph type="tbl" idx="1"/>
          </p:nvPr>
        </p:nvSpPr>
        <p:spPr>
          <a:xfrm>
            <a:off x="457200" y="1752600"/>
            <a:ext cx="8229600" cy="43735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r>
              <a:rPr lang="en-US"/>
              <a:t>5/20/10</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0C1FF9-75B4-41E7-ADD7-0367FA8C2B7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467600" cy="1143000"/>
          </a:xfrm>
        </p:spPr>
        <p:txBody>
          <a:bodyPr/>
          <a:lstStyle/>
          <a:p>
            <a:r>
              <a:rPr lang="en-US"/>
              <a:t>Click to edit Master title style</a:t>
            </a:r>
          </a:p>
        </p:txBody>
      </p:sp>
      <p:sp>
        <p:nvSpPr>
          <p:cNvPr id="3" name="Content Placeholder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5/20/10</a:t>
            </a:r>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6F4CD57-9E1E-49DB-9B8A-5CC503D44E84}"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467600" cy="1143000"/>
          </a:xfr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5/20/10</a:t>
            </a:r>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9ABDEDC8-7368-476E-9312-922604410B1F}"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5/20/10</a:t>
            </a:r>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4BFFB60E-5F0C-4259-AB55-30F2A58721AA}"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81A14B5-5B06-433D-8C91-1970916A595E}" type="datetimeFigureOut">
              <a:rPr lang="en-US"/>
              <a:pPr/>
              <a:t>8/25/2016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DEF99D3-6AA8-4F0D-A4BD-4452B02B0022}"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B55FC92-93DF-486C-AE5C-F282C71C7F26}" type="datetimeFigureOut">
              <a:rPr lang="en-US"/>
              <a:pPr/>
              <a:t>8/25/2016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E7F8C6-9D06-437B-9961-0DB027D8D520}"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E4946AE-9B3B-4FA7-9854-1BA0DC6231B1}" type="datetimeFigureOut">
              <a:rPr lang="en-US"/>
              <a:pPr/>
              <a:t>8/25/2016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9B5DEF-D92C-499D-A439-DB8AA606CCC4}"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9253FBD7-CB23-494C-B7A2-730852A90C28}" type="datetimeFigureOut">
              <a:rPr lang="en-US"/>
              <a:pPr/>
              <a:t>8/25/2016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765A863-1A0D-4D5D-A2B0-EBAE473ABD40}"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E6FBC683-FAD1-46DA-98CB-DCCF0882C51D}" type="datetimeFigureOut">
              <a:rPr lang="en-US"/>
              <a:pPr/>
              <a:t>8/25/2016</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A3854958-F8B8-47CC-A4C4-3150B3ECE0C6}"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D09ED85-5BDE-4E17-941A-394E1ADDAD46}" type="datetimeFigureOut">
              <a:rPr lang="en-US"/>
              <a:pPr/>
              <a:t>8/25/2016</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39E42C0A-28CB-44C0-AAE4-0287F69CB8F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54480" y="274320"/>
            <a:ext cx="6065520" cy="1143000"/>
          </a:xfr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5/20/10</a:t>
            </a:r>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FDE22367-A745-400D-A358-DFE57CEA179E}"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E23632E-15AC-4A22-94F5-55DB85C1DBE7}" type="datetimeFigureOut">
              <a:rPr lang="en-US"/>
              <a:pPr/>
              <a:t>8/25/2016</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E8C9252F-00DF-4A65-858C-D017BDEFF32C}"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8BA81A8-8550-4F02-B124-9B8632C8A736}" type="datetimeFigureOut">
              <a:rPr lang="en-US"/>
              <a:pPr/>
              <a:t>8/25/2016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75A391A-1E58-4934-9490-988FE69843C5}"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188240E-E270-4AFA-8185-E2DB0FBC5377}" type="datetimeFigureOut">
              <a:rPr lang="en-US"/>
              <a:pPr/>
              <a:t>8/25/2016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9BFC165-5BE9-4389-892A-81599F4655C4}"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137D6BF-2E0A-4C10-9420-EFD5A64A2F88}" type="datetimeFigureOut">
              <a:rPr lang="en-US"/>
              <a:pPr/>
              <a:t>8/25/2016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3532ECF-48E3-4B77-B65D-B1AC4BBA622D}"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4768B59-21E8-4D8C-96E8-442561FC00D1}" type="datetimeFigureOut">
              <a:rPr lang="en-US"/>
              <a:pPr/>
              <a:t>8/25/2016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9D917D7-72C7-4CD9-9CB3-871BC1A366B5}"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5/20/10</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A1064F7-E3C7-4886-A166-E487AD260AC3}"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54480" y="274320"/>
            <a:ext cx="6065520" cy="1143000"/>
          </a:xfr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5/20/10</a:t>
            </a:r>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09EC26DA-B6C5-4EA4-BC97-CE6CC04758B9}"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5/20/10</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4F5975-AC33-40B7-9B43-5938FD080FAF}"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5/20/10</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8EC9C6D-E4E9-4479-AE15-48E4216201AE}"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5/20/10</a:t>
            </a:r>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5EE40F02-EC7F-4048-9159-636A86B0488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5/20/10</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C33F1AA-CA55-496B-B442-767B4F311184}"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467600" cy="1143000"/>
          </a:xfrm>
        </p:spPr>
        <p:txBody>
          <a:bodyPr/>
          <a:lstStyle/>
          <a:p>
            <a:r>
              <a:rPr lang="en-US"/>
              <a:t>Click to edit Master title style</a:t>
            </a:r>
          </a:p>
        </p:txBody>
      </p:sp>
      <p:sp>
        <p:nvSpPr>
          <p:cNvPr id="3" name="Table Placeholder 2"/>
          <p:cNvSpPr>
            <a:spLocks noGrp="1"/>
          </p:cNvSpPr>
          <p:nvPr>
            <p:ph type="tbl" idx="1"/>
          </p:nvPr>
        </p:nvSpPr>
        <p:spPr>
          <a:xfrm>
            <a:off x="457200" y="1752600"/>
            <a:ext cx="8229600" cy="43735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r>
              <a:rPr lang="en-US"/>
              <a:t>5/20/10</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87C553-F892-48BA-892B-4C84DCF67603}"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467600" cy="1143000"/>
          </a:xfrm>
        </p:spPr>
        <p:txBody>
          <a:bodyPr/>
          <a:lstStyle/>
          <a:p>
            <a:r>
              <a:rPr lang="en-US"/>
              <a:t>Click to edit Master title style</a:t>
            </a:r>
          </a:p>
        </p:txBody>
      </p:sp>
      <p:sp>
        <p:nvSpPr>
          <p:cNvPr id="3" name="Content Placeholder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5/20/10</a:t>
            </a:r>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8644FBD-61AB-407F-9D0D-18744A797F17}"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467600" cy="1143000"/>
          </a:xfr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5/20/10</a:t>
            </a:r>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DE0EEFA8-DE56-4D11-93EA-3F10E9764067}"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smtClean="0"/>
            </a:lvl1pPr>
          </a:lstStyle>
          <a:p>
            <a:fld id="{A7908F9C-12B1-4B7A-A090-FF2CE388D094}" type="datetimeFigureOut">
              <a:rPr lang="en-US"/>
              <a:pPr/>
              <a:t>8/25/2016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1DEE4DC-9AB3-47F8-9759-94E89F8F1E7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5/20/10</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EE40B0-1A38-46F2-BBA4-2A4C695C29D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5/20/10</a:t>
            </a:r>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FABC7AB8-62A2-455B-8F2D-5C3E82AE8BE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DLI-Slide-Template-Final.jpg"/>
          <p:cNvPicPr>
            <a:picLocks noChangeAspect="1"/>
          </p:cNvPicPr>
          <p:nvPr userDrawn="1"/>
        </p:nvPicPr>
        <p:blipFill>
          <a:blip r:embed="rId15" cstate="print"/>
          <a:srcRect/>
          <a:stretch>
            <a:fillRect/>
          </a:stretch>
        </p:blipFill>
        <p:spPr bwMode="auto">
          <a:xfrm>
            <a:off x="0" y="0"/>
            <a:ext cx="9144000" cy="1371600"/>
          </a:xfrm>
          <a:prstGeom prst="rect">
            <a:avLst/>
          </a:prstGeom>
          <a:noFill/>
          <a:ln w="9525">
            <a:noFill/>
            <a:miter lim="800000"/>
            <a:headEnd/>
            <a:tailEnd/>
          </a:ln>
        </p:spPr>
      </p:pic>
      <p:sp>
        <p:nvSpPr>
          <p:cNvPr id="1027" name="Title Placeholder 1"/>
          <p:cNvSpPr>
            <a:spLocks noGrp="1"/>
          </p:cNvSpPr>
          <p:nvPr>
            <p:ph type="title"/>
          </p:nvPr>
        </p:nvSpPr>
        <p:spPr bwMode="auto">
          <a:xfrm>
            <a:off x="1524000" y="304800"/>
            <a:ext cx="7467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752600"/>
            <a:ext cx="82296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fontAlgn="auto">
              <a:spcBef>
                <a:spcPts val="0"/>
              </a:spcBef>
              <a:spcAft>
                <a:spcPts val="0"/>
              </a:spcAft>
              <a:defRPr sz="1200">
                <a:solidFill>
                  <a:srgbClr val="898989"/>
                </a:solidFill>
                <a:latin typeface="Calibri" pitchFamily="34" charset="0"/>
                <a:cs typeface="Arial" charset="0"/>
              </a:defRPr>
            </a:lvl1pPr>
          </a:lstStyle>
          <a:p>
            <a:pPr>
              <a:defRPr/>
            </a:pPr>
            <a:r>
              <a:rPr lang="en-US"/>
              <a:t>5/20/10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18737CBD-9493-4B62-A1E6-28FC3586E399}" type="slidenum">
              <a:rPr lang="en-US"/>
              <a:pPr/>
              <a:t>‹#›</a:t>
            </a:fld>
            <a:endParaRPr lang="en-US"/>
          </a:p>
        </p:txBody>
      </p:sp>
      <p:pic>
        <p:nvPicPr>
          <p:cNvPr id="1032" name="Picture 3" descr="DLI crest.png"/>
          <p:cNvPicPr>
            <a:picLocks noChangeAspect="1"/>
          </p:cNvPicPr>
          <p:nvPr userDrawn="1"/>
        </p:nvPicPr>
        <p:blipFill>
          <a:blip r:embed="rId16" cstate="print"/>
          <a:srcRect/>
          <a:stretch>
            <a:fillRect/>
          </a:stretch>
        </p:blipFill>
        <p:spPr bwMode="auto">
          <a:xfrm>
            <a:off x="76200" y="46038"/>
            <a:ext cx="822325" cy="10969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74" r:id="rId6"/>
    <p:sldLayoutId id="2147484475" r:id="rId7"/>
    <p:sldLayoutId id="2147484476" r:id="rId8"/>
    <p:sldLayoutId id="2147484477" r:id="rId9"/>
    <p:sldLayoutId id="2147484451" r:id="rId10"/>
    <p:sldLayoutId id="2147484452" r:id="rId11"/>
    <p:sldLayoutId id="2147484453" r:id="rId12"/>
    <p:sldLayoutId id="2147484454" r:id="rId13"/>
  </p:sldLayoutIdLst>
  <p:hf hdr="0" ftr="0"/>
  <p:txStyles>
    <p:titleStyle>
      <a:lvl1pPr algn="ctr" rtl="0" eaLnBrk="0" fontAlgn="base" hangingPunct="0">
        <a:spcBef>
          <a:spcPct val="0"/>
        </a:spcBef>
        <a:spcAft>
          <a:spcPct val="0"/>
        </a:spcAft>
        <a:defRPr sz="4400" b="1" i="1" kern="1200">
          <a:solidFill>
            <a:schemeClr val="tx1"/>
          </a:solidFill>
          <a:latin typeface="Arial" charset="0"/>
          <a:ea typeface="+mj-ea"/>
          <a:cs typeface="+mj-cs"/>
        </a:defRPr>
      </a:lvl1pPr>
      <a:lvl2pPr algn="ctr" rtl="0" eaLnBrk="0" fontAlgn="base" hangingPunct="0">
        <a:spcBef>
          <a:spcPct val="0"/>
        </a:spcBef>
        <a:spcAft>
          <a:spcPct val="0"/>
        </a:spcAft>
        <a:defRPr sz="4400" b="1" i="1">
          <a:solidFill>
            <a:schemeClr val="tx1"/>
          </a:solidFill>
          <a:latin typeface="Arial" charset="0"/>
        </a:defRPr>
      </a:lvl2pPr>
      <a:lvl3pPr algn="ctr" rtl="0" eaLnBrk="0" fontAlgn="base" hangingPunct="0">
        <a:spcBef>
          <a:spcPct val="0"/>
        </a:spcBef>
        <a:spcAft>
          <a:spcPct val="0"/>
        </a:spcAft>
        <a:defRPr sz="4400" b="1" i="1">
          <a:solidFill>
            <a:schemeClr val="tx1"/>
          </a:solidFill>
          <a:latin typeface="Arial" charset="0"/>
        </a:defRPr>
      </a:lvl3pPr>
      <a:lvl4pPr algn="ctr" rtl="0" eaLnBrk="0" fontAlgn="base" hangingPunct="0">
        <a:spcBef>
          <a:spcPct val="0"/>
        </a:spcBef>
        <a:spcAft>
          <a:spcPct val="0"/>
        </a:spcAft>
        <a:defRPr sz="4400" b="1" i="1">
          <a:solidFill>
            <a:schemeClr val="tx1"/>
          </a:solidFill>
          <a:latin typeface="Arial" charset="0"/>
        </a:defRPr>
      </a:lvl4pPr>
      <a:lvl5pPr algn="ctr" rtl="0" eaLnBrk="0" fontAlgn="base" hangingPunct="0">
        <a:spcBef>
          <a:spcPct val="0"/>
        </a:spcBef>
        <a:spcAft>
          <a:spcPct val="0"/>
        </a:spcAft>
        <a:defRPr sz="4400" b="1" i="1">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B81CAED1-2A1B-429B-8658-8950B88ADEB6}" type="datetimeFigureOut">
              <a:rPr lang="en-US"/>
              <a:pPr/>
              <a:t>8/25/2016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F4504384-93D7-4AD9-9EEF-2941E7D3FCF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7" descr="DLI-Slide-Template-Final.jpg"/>
          <p:cNvPicPr>
            <a:picLocks noChangeAspect="1"/>
          </p:cNvPicPr>
          <p:nvPr userDrawn="1"/>
        </p:nvPicPr>
        <p:blipFill>
          <a:blip r:embed="rId15" cstate="print"/>
          <a:srcRect/>
          <a:stretch>
            <a:fillRect/>
          </a:stretch>
        </p:blipFill>
        <p:spPr bwMode="auto">
          <a:xfrm>
            <a:off x="0" y="0"/>
            <a:ext cx="9144000" cy="1371600"/>
          </a:xfrm>
          <a:prstGeom prst="rect">
            <a:avLst/>
          </a:prstGeom>
          <a:noFill/>
          <a:ln w="9525">
            <a:noFill/>
            <a:miter lim="800000"/>
            <a:headEnd/>
            <a:tailEnd/>
          </a:ln>
        </p:spPr>
      </p:pic>
      <p:sp>
        <p:nvSpPr>
          <p:cNvPr id="3075" name="Title Placeholder 1"/>
          <p:cNvSpPr>
            <a:spLocks noGrp="1"/>
          </p:cNvSpPr>
          <p:nvPr>
            <p:ph type="title"/>
          </p:nvPr>
        </p:nvSpPr>
        <p:spPr bwMode="auto">
          <a:xfrm>
            <a:off x="1524000" y="304800"/>
            <a:ext cx="7467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Text Placeholder 2"/>
          <p:cNvSpPr>
            <a:spLocks noGrp="1"/>
          </p:cNvSpPr>
          <p:nvPr>
            <p:ph type="body" idx="1"/>
          </p:nvPr>
        </p:nvSpPr>
        <p:spPr bwMode="auto">
          <a:xfrm>
            <a:off x="457200" y="1752600"/>
            <a:ext cx="82296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fontAlgn="auto">
              <a:spcBef>
                <a:spcPts val="0"/>
              </a:spcBef>
              <a:spcAft>
                <a:spcPts val="0"/>
              </a:spcAft>
              <a:defRPr sz="1200">
                <a:solidFill>
                  <a:srgbClr val="898989"/>
                </a:solidFill>
                <a:latin typeface="Calibri" pitchFamily="34" charset="0"/>
                <a:cs typeface="Arial" charset="0"/>
              </a:defRPr>
            </a:lvl1pPr>
          </a:lstStyle>
          <a:p>
            <a:pPr>
              <a:defRPr/>
            </a:pPr>
            <a:r>
              <a:rPr lang="en-US"/>
              <a:t>5/20/10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59F440E7-A06B-4230-9F9F-F2E68B27B6F3}" type="slidenum">
              <a:rPr lang="en-US"/>
              <a:pPr/>
              <a:t>‹#›</a:t>
            </a:fld>
            <a:endParaRPr lang="en-US"/>
          </a:p>
        </p:txBody>
      </p:sp>
      <p:pic>
        <p:nvPicPr>
          <p:cNvPr id="3080" name="Picture 3" descr="DLI crest.png"/>
          <p:cNvPicPr>
            <a:picLocks noChangeAspect="1"/>
          </p:cNvPicPr>
          <p:nvPr userDrawn="1"/>
        </p:nvPicPr>
        <p:blipFill>
          <a:blip r:embed="rId16" cstate="print"/>
          <a:srcRect/>
          <a:stretch>
            <a:fillRect/>
          </a:stretch>
        </p:blipFill>
        <p:spPr bwMode="auto">
          <a:xfrm>
            <a:off x="76200" y="46038"/>
            <a:ext cx="822325" cy="10969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8" r:id="rId6"/>
    <p:sldLayoutId id="2147484479" r:id="rId7"/>
    <p:sldLayoutId id="2147484480" r:id="rId8"/>
    <p:sldLayoutId id="2147484481" r:id="rId9"/>
    <p:sldLayoutId id="2147484471" r:id="rId10"/>
    <p:sldLayoutId id="2147484472" r:id="rId11"/>
    <p:sldLayoutId id="2147484473" r:id="rId12"/>
    <p:sldLayoutId id="2147484482" r:id="rId13"/>
  </p:sldLayoutIdLst>
  <p:hf hdr="0" ftr="0"/>
  <p:txStyles>
    <p:titleStyle>
      <a:lvl1pPr algn="ctr" rtl="0" eaLnBrk="0" fontAlgn="base" hangingPunct="0">
        <a:spcBef>
          <a:spcPct val="0"/>
        </a:spcBef>
        <a:spcAft>
          <a:spcPct val="0"/>
        </a:spcAft>
        <a:defRPr sz="4400" b="1" i="1" kern="1200">
          <a:solidFill>
            <a:schemeClr val="tx1"/>
          </a:solidFill>
          <a:latin typeface="Arial" charset="0"/>
          <a:ea typeface="+mj-ea"/>
          <a:cs typeface="+mj-cs"/>
        </a:defRPr>
      </a:lvl1pPr>
      <a:lvl2pPr algn="ctr" rtl="0" eaLnBrk="0" fontAlgn="base" hangingPunct="0">
        <a:spcBef>
          <a:spcPct val="0"/>
        </a:spcBef>
        <a:spcAft>
          <a:spcPct val="0"/>
        </a:spcAft>
        <a:defRPr sz="4400" b="1" i="1">
          <a:solidFill>
            <a:schemeClr val="tx1"/>
          </a:solidFill>
          <a:latin typeface="Arial" charset="0"/>
        </a:defRPr>
      </a:lvl2pPr>
      <a:lvl3pPr algn="ctr" rtl="0" eaLnBrk="0" fontAlgn="base" hangingPunct="0">
        <a:spcBef>
          <a:spcPct val="0"/>
        </a:spcBef>
        <a:spcAft>
          <a:spcPct val="0"/>
        </a:spcAft>
        <a:defRPr sz="4400" b="1" i="1">
          <a:solidFill>
            <a:schemeClr val="tx1"/>
          </a:solidFill>
          <a:latin typeface="Arial" charset="0"/>
        </a:defRPr>
      </a:lvl3pPr>
      <a:lvl4pPr algn="ctr" rtl="0" eaLnBrk="0" fontAlgn="base" hangingPunct="0">
        <a:spcBef>
          <a:spcPct val="0"/>
        </a:spcBef>
        <a:spcAft>
          <a:spcPct val="0"/>
        </a:spcAft>
        <a:defRPr sz="4400" b="1" i="1">
          <a:solidFill>
            <a:schemeClr val="tx1"/>
          </a:solidFill>
          <a:latin typeface="Arial" charset="0"/>
        </a:defRPr>
      </a:lvl4pPr>
      <a:lvl5pPr algn="ctr" rtl="0" eaLnBrk="0" fontAlgn="base" hangingPunct="0">
        <a:spcBef>
          <a:spcPct val="0"/>
        </a:spcBef>
        <a:spcAft>
          <a:spcPct val="0"/>
        </a:spcAft>
        <a:defRPr sz="4400" b="1" i="1">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5.mp3"/><Relationship Id="rId7" Type="http://schemas.openxmlformats.org/officeDocument/2006/relationships/notesSlide" Target="../notesSlides/notesSlide5.xml"/><Relationship Id="rId12" Type="http://schemas.openxmlformats.org/officeDocument/2006/relationships/image" Target="../media/image10.emf"/><Relationship Id="rId2" Type="http://schemas.microsoft.com/office/2007/relationships/media" Target="../media/media5.mp3"/><Relationship Id="rId1" Type="http://schemas.openxmlformats.org/officeDocument/2006/relationships/vmlDrawing" Target="../drawings/vmlDrawing3.vml"/><Relationship Id="rId6" Type="http://schemas.openxmlformats.org/officeDocument/2006/relationships/slideLayout" Target="../slideLayouts/slideLayout3.xml"/><Relationship Id="rId11" Type="http://schemas.openxmlformats.org/officeDocument/2006/relationships/oleObject" Target="../embeddings/oleObject7.bin"/><Relationship Id="rId5" Type="http://schemas.openxmlformats.org/officeDocument/2006/relationships/audio" Target="../media/media6.mp3"/><Relationship Id="rId10" Type="http://schemas.openxmlformats.org/officeDocument/2006/relationships/image" Target="../media/image9.wmf"/><Relationship Id="rId4" Type="http://schemas.microsoft.com/office/2007/relationships/media" Target="../media/media6.mp3"/><Relationship Id="rId9"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7.mp3"/><Relationship Id="rId7" Type="http://schemas.openxmlformats.org/officeDocument/2006/relationships/notesSlide" Target="../notesSlides/notesSlide6.xml"/><Relationship Id="rId12" Type="http://schemas.openxmlformats.org/officeDocument/2006/relationships/image" Target="../media/image12.emf"/><Relationship Id="rId2" Type="http://schemas.microsoft.com/office/2007/relationships/media" Target="../media/media7.mp3"/><Relationship Id="rId1" Type="http://schemas.openxmlformats.org/officeDocument/2006/relationships/vmlDrawing" Target="../drawings/vmlDrawing4.vml"/><Relationship Id="rId6" Type="http://schemas.openxmlformats.org/officeDocument/2006/relationships/slideLayout" Target="../slideLayouts/slideLayout3.xml"/><Relationship Id="rId11" Type="http://schemas.openxmlformats.org/officeDocument/2006/relationships/oleObject" Target="../embeddings/oleObject9.bin"/><Relationship Id="rId5" Type="http://schemas.openxmlformats.org/officeDocument/2006/relationships/audio" Target="../media/media8.mp3"/><Relationship Id="rId10" Type="http://schemas.openxmlformats.org/officeDocument/2006/relationships/image" Target="../media/image11.emf"/><Relationship Id="rId4" Type="http://schemas.microsoft.com/office/2007/relationships/media" Target="../media/media8.mp3"/><Relationship Id="rId9"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9.mp3"/><Relationship Id="rId7" Type="http://schemas.openxmlformats.org/officeDocument/2006/relationships/notesSlide" Target="../notesSlides/notesSlide9.xml"/><Relationship Id="rId12" Type="http://schemas.openxmlformats.org/officeDocument/2006/relationships/image" Target="../media/image14.emf"/><Relationship Id="rId2" Type="http://schemas.microsoft.com/office/2007/relationships/media" Target="../media/media9.mp3"/><Relationship Id="rId1" Type="http://schemas.openxmlformats.org/officeDocument/2006/relationships/vmlDrawing" Target="../drawings/vmlDrawing5.vml"/><Relationship Id="rId6" Type="http://schemas.openxmlformats.org/officeDocument/2006/relationships/slideLayout" Target="../slideLayouts/slideLayout3.xml"/><Relationship Id="rId11" Type="http://schemas.openxmlformats.org/officeDocument/2006/relationships/oleObject" Target="../embeddings/oleObject11.bin"/><Relationship Id="rId5" Type="http://schemas.openxmlformats.org/officeDocument/2006/relationships/audio" Target="../media/media10.mp3"/><Relationship Id="rId10" Type="http://schemas.openxmlformats.org/officeDocument/2006/relationships/image" Target="../media/image13.emf"/><Relationship Id="rId4" Type="http://schemas.microsoft.com/office/2007/relationships/media" Target="../media/media10.mp3"/><Relationship Id="rId9" Type="http://schemas.openxmlformats.org/officeDocument/2006/relationships/oleObject" Target="../embeddings/oleObject10.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5.emf"/><Relationship Id="rId3" Type="http://schemas.openxmlformats.org/officeDocument/2006/relationships/audio" Target="../media/media1.mp3"/><Relationship Id="rId7" Type="http://schemas.openxmlformats.org/officeDocument/2006/relationships/notesSlide" Target="../notesSlides/notesSlide1.xml"/><Relationship Id="rId12" Type="http://schemas.openxmlformats.org/officeDocument/2006/relationships/oleObject" Target="../embeddings/oleObject3.bin"/><Relationship Id="rId2" Type="http://schemas.microsoft.com/office/2007/relationships/media" Target="../media/media1.mp3"/><Relationship Id="rId1" Type="http://schemas.openxmlformats.org/officeDocument/2006/relationships/vmlDrawing" Target="../drawings/vmlDrawing1.vml"/><Relationship Id="rId6" Type="http://schemas.openxmlformats.org/officeDocument/2006/relationships/slideLayout" Target="../slideLayouts/slideLayout3.xml"/><Relationship Id="rId11" Type="http://schemas.openxmlformats.org/officeDocument/2006/relationships/image" Target="../media/image4.emf"/><Relationship Id="rId5" Type="http://schemas.openxmlformats.org/officeDocument/2006/relationships/audio" Target="../media/media2.wav"/><Relationship Id="rId15" Type="http://schemas.openxmlformats.org/officeDocument/2006/relationships/image" Target="../media/image7.png"/><Relationship Id="rId10" Type="http://schemas.openxmlformats.org/officeDocument/2006/relationships/oleObject" Target="../embeddings/oleObject2.bin"/><Relationship Id="rId4" Type="http://schemas.microsoft.com/office/2007/relationships/media" Target="../media/media2.wav"/><Relationship Id="rId9" Type="http://schemas.openxmlformats.org/officeDocument/2006/relationships/image" Target="../media/image3.wmf"/><Relationship Id="rId1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audio" Target="../media/media3.mp3"/><Relationship Id="rId7" Type="http://schemas.openxmlformats.org/officeDocument/2006/relationships/notesSlide" Target="../notesSlides/notesSlide2.xml"/><Relationship Id="rId12" Type="http://schemas.openxmlformats.org/officeDocument/2006/relationships/image" Target="../media/image7.png"/><Relationship Id="rId2" Type="http://schemas.microsoft.com/office/2007/relationships/media" Target="../media/media3.mp3"/><Relationship Id="rId1" Type="http://schemas.openxmlformats.org/officeDocument/2006/relationships/vmlDrawing" Target="../drawings/vmlDrawing2.vml"/><Relationship Id="rId6" Type="http://schemas.openxmlformats.org/officeDocument/2006/relationships/slideLayout" Target="../slideLayouts/slideLayout3.xml"/><Relationship Id="rId11" Type="http://schemas.openxmlformats.org/officeDocument/2006/relationships/image" Target="../media/image3.wmf"/><Relationship Id="rId5" Type="http://schemas.openxmlformats.org/officeDocument/2006/relationships/audio" Target="../media/media4.mp3"/><Relationship Id="rId10" Type="http://schemas.openxmlformats.org/officeDocument/2006/relationships/oleObject" Target="../embeddings/oleObject5.bin"/><Relationship Id="rId4" Type="http://schemas.microsoft.com/office/2007/relationships/media" Target="../media/media4.mp3"/><Relationship Id="rId9"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Times New Roman" panose="02020603050405020304" pitchFamily="18" charset="0"/>
                <a:cs typeface="Times New Roman" panose="02020603050405020304" pitchFamily="18" charset="0"/>
              </a:rPr>
              <a:t>Building a Validity Argument for DLPT5</a:t>
            </a:r>
            <a:endParaRPr lang="en-US"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r>
              <a:rPr lang="en-US" dirty="0" smtClean="0">
                <a:solidFill>
                  <a:schemeClr val="tx1"/>
                </a:solidFill>
                <a:latin typeface="Times New Roman" panose="02020603050405020304" pitchFamily="18" charset="0"/>
                <a:cs typeface="Times New Roman" panose="02020603050405020304" pitchFamily="18" charset="0"/>
              </a:rPr>
              <a:t>Purpose: to guide the interpretation and use of DLPT5 test scores</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dirty="0" smtClean="0"/>
              <a:t>8/25/2016</a:t>
            </a:r>
            <a:endParaRPr lang="en-US" dirty="0"/>
          </a:p>
        </p:txBody>
      </p:sp>
      <p:sp>
        <p:nvSpPr>
          <p:cNvPr id="5" name="Slide Number Placeholder 4"/>
          <p:cNvSpPr>
            <a:spLocks noGrp="1"/>
          </p:cNvSpPr>
          <p:nvPr>
            <p:ph type="sldNum" sz="quarter" idx="12"/>
          </p:nvPr>
        </p:nvSpPr>
        <p:spPr/>
        <p:txBody>
          <a:bodyPr/>
          <a:lstStyle/>
          <a:p>
            <a:fld id="{118ABB1C-2FB6-4D36-94CE-235E83A930DE}" type="slidenum">
              <a:rPr lang="en-US" smtClean="0"/>
              <a:pPr/>
              <a:t>1</a:t>
            </a:fld>
            <a:endParaRPr lang="en-US"/>
          </a:p>
        </p:txBody>
      </p:sp>
    </p:spTree>
    <p:extLst>
      <p:ext uri="{BB962C8B-B14F-4D97-AF65-F5344CB8AC3E}">
        <p14:creationId xmlns:p14="http://schemas.microsoft.com/office/powerpoint/2010/main" val="36137132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600" b="0" dirty="0" smtClean="0">
                <a:latin typeface="Times New Roman" panose="02020603050405020304" pitchFamily="18" charset="0"/>
                <a:cs typeface="Times New Roman" panose="02020603050405020304" pitchFamily="18" charset="0"/>
              </a:rPr>
              <a:t>Characteristics of Texts at Level 3</a:t>
            </a:r>
            <a:endParaRPr lang="en-US" sz="3600" b="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dirty="0"/>
              <a:t>8/25/2016</a:t>
            </a:r>
          </a:p>
        </p:txBody>
      </p:sp>
      <p:sp>
        <p:nvSpPr>
          <p:cNvPr id="5" name="Slide Number Placeholder 4"/>
          <p:cNvSpPr>
            <a:spLocks noGrp="1"/>
          </p:cNvSpPr>
          <p:nvPr>
            <p:ph type="sldNum" sz="quarter" idx="12"/>
          </p:nvPr>
        </p:nvSpPr>
        <p:spPr/>
        <p:txBody>
          <a:bodyPr/>
          <a:lstStyle/>
          <a:p>
            <a:fld id="{7C33F1AA-CA55-496B-B442-767B4F311184}" type="slidenum">
              <a:rPr lang="en-US" smtClean="0"/>
              <a:pPr/>
              <a:t>10</a:t>
            </a:fld>
            <a:endParaRPr lang="en-US"/>
          </a:p>
        </p:txBody>
      </p:sp>
      <p:sp>
        <p:nvSpPr>
          <p:cNvPr id="6" name="Rectangle 3"/>
          <p:cNvSpPr>
            <a:spLocks noGrp="1" noChangeArrowheads="1"/>
          </p:cNvSpPr>
          <p:nvPr>
            <p:ph idx="1"/>
          </p:nvPr>
        </p:nvSpPr>
        <p:spPr>
          <a:xfrm>
            <a:off x="457200" y="1752600"/>
            <a:ext cx="8229600" cy="4495800"/>
          </a:xfrm>
        </p:spPr>
        <p:txBody>
          <a:bodyPr/>
          <a:lstStyle/>
          <a:p>
            <a:pPr eaLnBrk="1" hangingPunct="1">
              <a:buClr>
                <a:schemeClr val="tx1"/>
              </a:buClr>
              <a:buFont typeface="Arial" panose="020B0604020202020204" pitchFamily="34" charset="0"/>
              <a:buChar char="•"/>
              <a:defRPr/>
            </a:pPr>
            <a:r>
              <a:rPr lang="en-US" altLang="en-US" sz="2800" cap="all" dirty="0">
                <a:latin typeface="Times New Roman" panose="02020603050405020304" pitchFamily="18" charset="0"/>
                <a:cs typeface="Times New Roman" panose="02020603050405020304" pitchFamily="18" charset="0"/>
              </a:rPr>
              <a:t>EVALUATIVE MODE</a:t>
            </a:r>
          </a:p>
          <a:p>
            <a:pPr eaLnBrk="1" hangingPunct="1">
              <a:buClr>
                <a:schemeClr val="tx1"/>
              </a:buClr>
              <a:buFont typeface="Arial" panose="020B0604020202020204" pitchFamily="34" charset="0"/>
              <a:buChar char="•"/>
              <a:defRPr/>
            </a:pPr>
            <a:r>
              <a:rPr lang="en-US" altLang="en-US" sz="2800" cap="all" dirty="0">
                <a:latin typeface="Times New Roman" panose="02020603050405020304" pitchFamily="18" charset="0"/>
                <a:cs typeface="Times New Roman" panose="02020603050405020304" pitchFamily="18" charset="0"/>
              </a:rPr>
              <a:t>OPINION OR EDITORIAL PIECES ON ALL FLO-TOPIC ISSUES</a:t>
            </a:r>
          </a:p>
          <a:p>
            <a:pPr eaLnBrk="1" hangingPunct="1">
              <a:buClr>
                <a:schemeClr val="tx1"/>
              </a:buClr>
              <a:buFont typeface="Arial" panose="020B0604020202020204" pitchFamily="34" charset="0"/>
              <a:buChar char="•"/>
              <a:defRPr/>
            </a:pPr>
            <a:r>
              <a:rPr lang="en-US" altLang="en-US" sz="2800" cap="all" dirty="0">
                <a:latin typeface="Times New Roman" panose="02020603050405020304" pitchFamily="18" charset="0"/>
                <a:cs typeface="Times New Roman" panose="02020603050405020304" pitchFamily="18" charset="0"/>
              </a:rPr>
              <a:t>AUTHOR IS PRESENT BY PERSONAL VIEWS AND/OR EMOTIONAL RESPONSES</a:t>
            </a:r>
          </a:p>
          <a:p>
            <a:pPr eaLnBrk="1" hangingPunct="1">
              <a:buClr>
                <a:schemeClr val="tx1"/>
              </a:buClr>
              <a:buFont typeface="Arial" panose="020B0604020202020204" pitchFamily="34" charset="0"/>
              <a:buChar char="•"/>
              <a:defRPr/>
            </a:pPr>
            <a:r>
              <a:rPr lang="en-US" altLang="en-US" sz="2800" cap="all" dirty="0" smtClean="0">
                <a:latin typeface="Times New Roman" panose="02020603050405020304" pitchFamily="18" charset="0"/>
                <a:cs typeface="Times New Roman" panose="02020603050405020304" pitchFamily="18" charset="0"/>
              </a:rPr>
              <a:t>ABSTRACT </a:t>
            </a:r>
            <a:r>
              <a:rPr lang="en-US" altLang="en-US" sz="2800" cap="all" dirty="0">
                <a:latin typeface="Times New Roman" panose="02020603050405020304" pitchFamily="18" charset="0"/>
                <a:cs typeface="Times New Roman" panose="02020603050405020304" pitchFamily="18" charset="0"/>
              </a:rPr>
              <a:t>LINGUISTIC FORMULATIONS IN COMPLEX SENTENCES  </a:t>
            </a:r>
            <a:r>
              <a:rPr lang="en-US" altLang="en-US" sz="2800" cap="all" dirty="0" smtClean="0">
                <a:latin typeface="Times New Roman" panose="02020603050405020304" pitchFamily="18" charset="0"/>
                <a:cs typeface="Times New Roman" panose="02020603050405020304" pitchFamily="18" charset="0"/>
              </a:rPr>
              <a:t>(in reading)</a:t>
            </a:r>
            <a:endParaRPr lang="en-US" altLang="en-US" sz="2800" cap="all" dirty="0">
              <a:latin typeface="Times New Roman" panose="02020603050405020304" pitchFamily="18" charset="0"/>
              <a:cs typeface="Times New Roman" panose="02020603050405020304" pitchFamily="18" charset="0"/>
            </a:endParaRPr>
          </a:p>
          <a:p>
            <a:pPr eaLnBrk="1" hangingPunct="1">
              <a:buClr>
                <a:schemeClr val="tx1"/>
              </a:buClr>
              <a:buFont typeface="Arial" panose="020B0604020202020204" pitchFamily="34" charset="0"/>
              <a:buChar char="•"/>
              <a:defRPr/>
            </a:pPr>
            <a:r>
              <a:rPr lang="en-US" altLang="en-US" sz="2800" cap="all" dirty="0">
                <a:latin typeface="Times New Roman" panose="02020603050405020304" pitchFamily="18" charset="0"/>
                <a:cs typeface="Times New Roman" panose="02020603050405020304" pitchFamily="18" charset="0"/>
              </a:rPr>
              <a:t>EXTENDED DISCOURSE</a:t>
            </a:r>
          </a:p>
          <a:p>
            <a:pPr eaLnBrk="1" hangingPunct="1">
              <a:buClr>
                <a:schemeClr val="tx1"/>
              </a:buClr>
              <a:buFont typeface="Arial" panose="020B0604020202020204" pitchFamily="34" charset="0"/>
              <a:buChar char="•"/>
              <a:defRPr/>
            </a:pPr>
            <a:r>
              <a:rPr lang="en-US" altLang="en-US" sz="2800" cap="all" dirty="0" smtClean="0">
                <a:latin typeface="Times New Roman" panose="02020603050405020304" pitchFamily="18" charset="0"/>
                <a:cs typeface="Times New Roman" panose="02020603050405020304" pitchFamily="18" charset="0"/>
              </a:rPr>
              <a:t>SCIENTIFIC </a:t>
            </a:r>
            <a:r>
              <a:rPr lang="en-US" altLang="en-US" sz="2800" cap="all" dirty="0">
                <a:latin typeface="Times New Roman" panose="02020603050405020304" pitchFamily="18" charset="0"/>
                <a:cs typeface="Times New Roman" panose="02020603050405020304" pitchFamily="18" charset="0"/>
              </a:rPr>
              <a:t>OR TECHNICAL </a:t>
            </a:r>
            <a:r>
              <a:rPr lang="en-US" altLang="en-US" sz="2800" cap="all" dirty="0" smtClean="0">
                <a:latin typeface="Times New Roman" panose="02020603050405020304" pitchFamily="18" charset="0"/>
                <a:cs typeface="Times New Roman" panose="02020603050405020304" pitchFamily="18" charset="0"/>
              </a:rPr>
              <a:t>TOPICS</a:t>
            </a:r>
          </a:p>
          <a:p>
            <a:pPr marL="0" indent="0" eaLnBrk="1" hangingPunct="1">
              <a:buClr>
                <a:schemeClr val="tx1"/>
              </a:buClr>
              <a:buNone/>
              <a:defRPr/>
            </a:pPr>
            <a:endParaRPr lang="en-CA" altLang="en-US" sz="2400" b="1" dirty="0">
              <a:latin typeface="Cooper Black" panose="0208090404030B020404" pitchFamily="18" charset="0"/>
            </a:endParaRPr>
          </a:p>
        </p:txBody>
      </p:sp>
    </p:spTree>
    <p:extLst>
      <p:ext uri="{BB962C8B-B14F-4D97-AF65-F5344CB8AC3E}">
        <p14:creationId xmlns:p14="http://schemas.microsoft.com/office/powerpoint/2010/main" val="343090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200" b="0" dirty="0" smtClean="0">
                <a:latin typeface="Times New Roman" panose="02020603050405020304" pitchFamily="18" charset="0"/>
                <a:cs typeface="Times New Roman" panose="02020603050405020304" pitchFamily="18" charset="0"/>
              </a:rPr>
              <a:t>Listening-Specific </a:t>
            </a:r>
            <a:r>
              <a:rPr lang="en-US" sz="3200" b="0" dirty="0">
                <a:latin typeface="Times New Roman" panose="02020603050405020304" pitchFamily="18" charset="0"/>
                <a:cs typeface="Times New Roman" panose="02020603050405020304" pitchFamily="18" charset="0"/>
              </a:rPr>
              <a:t>Features </a:t>
            </a:r>
            <a:r>
              <a:rPr lang="en-US" sz="3200" b="0" dirty="0" smtClean="0">
                <a:latin typeface="Times New Roman" panose="02020603050405020304" pitchFamily="18" charset="0"/>
                <a:cs typeface="Times New Roman" panose="02020603050405020304" pitchFamily="18" charset="0"/>
              </a:rPr>
              <a:t>at </a:t>
            </a:r>
            <a:r>
              <a:rPr lang="en-US" sz="3200" b="0" dirty="0">
                <a:latin typeface="Times New Roman" panose="02020603050405020304" pitchFamily="18" charset="0"/>
                <a:cs typeface="Times New Roman" panose="02020603050405020304" pitchFamily="18" charset="0"/>
              </a:rPr>
              <a:t>ILR </a:t>
            </a:r>
            <a:r>
              <a:rPr lang="en-US" sz="3200" b="0" dirty="0" smtClean="0">
                <a:latin typeface="Times New Roman" panose="02020603050405020304" pitchFamily="18" charset="0"/>
                <a:cs typeface="Times New Roman" panose="02020603050405020304" pitchFamily="18" charset="0"/>
              </a:rPr>
              <a:t>Level </a:t>
            </a:r>
            <a:r>
              <a:rPr lang="en-US" sz="3200" b="0" dirty="0">
                <a:latin typeface="Times New Roman" panose="02020603050405020304" pitchFamily="18" charset="0"/>
                <a:cs typeface="Times New Roman" panose="02020603050405020304" pitchFamily="18" charset="0"/>
              </a:rPr>
              <a:t>3</a:t>
            </a:r>
          </a:p>
        </p:txBody>
      </p:sp>
      <p:sp>
        <p:nvSpPr>
          <p:cNvPr id="3" name="Content Placeholder 2"/>
          <p:cNvSpPr>
            <a:spLocks noGrp="1"/>
          </p:cNvSpPr>
          <p:nvPr>
            <p:ph idx="1"/>
          </p:nvPr>
        </p:nvSpPr>
        <p:spPr/>
        <p:txBody>
          <a:bodyPr/>
          <a:lstStyle/>
          <a:p>
            <a:r>
              <a:rPr lang="en-US" cap="all" dirty="0" smtClean="0">
                <a:latin typeface="Times New Roman" panose="02020603050405020304" pitchFamily="18" charset="0"/>
                <a:cs typeface="Times New Roman" panose="02020603050405020304" pitchFamily="18" charset="0"/>
              </a:rPr>
              <a:t>Standard variant of the target language</a:t>
            </a:r>
          </a:p>
          <a:p>
            <a:r>
              <a:rPr lang="en-US" cap="all" dirty="0" smtClean="0">
                <a:latin typeface="Times New Roman" panose="02020603050405020304" pitchFamily="18" charset="0"/>
                <a:cs typeface="Times New Roman" panose="02020603050405020304" pitchFamily="18" charset="0"/>
              </a:rPr>
              <a:t>Rate of speech appropriate for text type</a:t>
            </a:r>
          </a:p>
          <a:p>
            <a:r>
              <a:rPr lang="en-US" cap="all" dirty="0" smtClean="0">
                <a:latin typeface="Times New Roman" panose="02020603050405020304" pitchFamily="18" charset="0"/>
                <a:cs typeface="Times New Roman" panose="02020603050405020304" pitchFamily="18" charset="0"/>
              </a:rPr>
              <a:t>Ambient noise does not make utterances unintelligible</a:t>
            </a:r>
          </a:p>
        </p:txBody>
      </p:sp>
      <p:sp>
        <p:nvSpPr>
          <p:cNvPr id="4" name="Date Placeholder 3"/>
          <p:cNvSpPr>
            <a:spLocks noGrp="1"/>
          </p:cNvSpPr>
          <p:nvPr>
            <p:ph type="dt" sz="half" idx="10"/>
          </p:nvPr>
        </p:nvSpPr>
        <p:spPr/>
        <p:txBody>
          <a:bodyPr/>
          <a:lstStyle/>
          <a:p>
            <a:pPr>
              <a:defRPr/>
            </a:pPr>
            <a:r>
              <a:rPr lang="en-US" dirty="0"/>
              <a:t>8/25/2016</a:t>
            </a:r>
          </a:p>
        </p:txBody>
      </p:sp>
      <p:sp>
        <p:nvSpPr>
          <p:cNvPr id="5" name="Slide Number Placeholder 4"/>
          <p:cNvSpPr>
            <a:spLocks noGrp="1"/>
          </p:cNvSpPr>
          <p:nvPr>
            <p:ph type="sldNum" sz="quarter" idx="12"/>
          </p:nvPr>
        </p:nvSpPr>
        <p:spPr/>
        <p:txBody>
          <a:bodyPr/>
          <a:lstStyle/>
          <a:p>
            <a:fld id="{7C33F1AA-CA55-496B-B442-767B4F311184}" type="slidenum">
              <a:rPr lang="en-US" smtClean="0"/>
              <a:pPr/>
              <a:t>11</a:t>
            </a:fld>
            <a:endParaRPr lang="en-US"/>
          </a:p>
        </p:txBody>
      </p:sp>
    </p:spTree>
    <p:extLst>
      <p:ext uri="{BB962C8B-B14F-4D97-AF65-F5344CB8AC3E}">
        <p14:creationId xmlns:p14="http://schemas.microsoft.com/office/powerpoint/2010/main" val="32269486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600" b="0" dirty="0" smtClean="0">
                <a:latin typeface="Times New Roman" panose="02020603050405020304" pitchFamily="18" charset="0"/>
                <a:cs typeface="Times New Roman" panose="02020603050405020304" pitchFamily="18" charset="0"/>
              </a:rPr>
              <a:t>Main Global Tasks at Level 3</a:t>
            </a:r>
            <a:endParaRPr lang="en-US" sz="3600" b="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dirty="0"/>
              <a:t>8/25/2016</a:t>
            </a:r>
          </a:p>
        </p:txBody>
      </p:sp>
      <p:sp>
        <p:nvSpPr>
          <p:cNvPr id="5" name="Slide Number Placeholder 4"/>
          <p:cNvSpPr>
            <a:spLocks noGrp="1"/>
          </p:cNvSpPr>
          <p:nvPr>
            <p:ph type="sldNum" sz="quarter" idx="12"/>
          </p:nvPr>
        </p:nvSpPr>
        <p:spPr/>
        <p:txBody>
          <a:bodyPr/>
          <a:lstStyle/>
          <a:p>
            <a:fld id="{7C33F1AA-CA55-496B-B442-767B4F311184}" type="slidenum">
              <a:rPr lang="en-US" smtClean="0"/>
              <a:pPr/>
              <a:t>12</a:t>
            </a:fld>
            <a:endParaRPr lang="en-US"/>
          </a:p>
        </p:txBody>
      </p:sp>
      <p:sp>
        <p:nvSpPr>
          <p:cNvPr id="6" name="Rectangle 3"/>
          <p:cNvSpPr>
            <a:spLocks noGrp="1" noChangeArrowheads="1"/>
          </p:cNvSpPr>
          <p:nvPr>
            <p:ph idx="1"/>
          </p:nvPr>
        </p:nvSpPr>
        <p:spPr>
          <a:xfrm>
            <a:off x="457200" y="1752600"/>
            <a:ext cx="8229600" cy="4572000"/>
          </a:xfrm>
        </p:spPr>
        <p:txBody>
          <a:bodyPr/>
          <a:lstStyle/>
          <a:p>
            <a:pPr marL="0" indent="0" eaLnBrk="1" hangingPunct="1">
              <a:buClr>
                <a:schemeClr val="tx1"/>
              </a:buClr>
              <a:buNone/>
              <a:defRPr/>
            </a:pPr>
            <a:r>
              <a:rPr lang="en-US" altLang="en-US" sz="2000" dirty="0">
                <a:latin typeface="Times New Roman" panose="02020603050405020304" pitchFamily="18" charset="0"/>
                <a:cs typeface="Times New Roman" panose="02020603050405020304" pitchFamily="18" charset="0"/>
              </a:rPr>
              <a:t>AT L3, </a:t>
            </a:r>
            <a:r>
              <a:rPr lang="en-US" altLang="en-US" sz="2000" dirty="0" smtClean="0">
                <a:latin typeface="Times New Roman" panose="02020603050405020304" pitchFamily="18" charset="0"/>
                <a:cs typeface="Times New Roman" panose="02020603050405020304" pitchFamily="18" charset="0"/>
              </a:rPr>
              <a:t>READER/LISTENER </a:t>
            </a:r>
            <a:r>
              <a:rPr lang="en-US" altLang="en-US" sz="2000" dirty="0">
                <a:latin typeface="Times New Roman" panose="02020603050405020304" pitchFamily="18" charset="0"/>
                <a:cs typeface="Times New Roman" panose="02020603050405020304" pitchFamily="18" charset="0"/>
              </a:rPr>
              <a:t>CAN </a:t>
            </a:r>
            <a:r>
              <a:rPr lang="en-US" altLang="en-US" sz="2000" dirty="0" smtClean="0">
                <a:latin typeface="Times New Roman" panose="02020603050405020304" pitchFamily="18" charset="0"/>
                <a:cs typeface="Times New Roman" panose="02020603050405020304" pitchFamily="18" charset="0"/>
              </a:rPr>
              <a:t>UNDERSTAND</a:t>
            </a:r>
            <a:endParaRPr lang="en-US" altLang="en-US" sz="2000" dirty="0">
              <a:latin typeface="Times New Roman" panose="02020603050405020304" pitchFamily="18" charset="0"/>
              <a:cs typeface="Times New Roman" panose="02020603050405020304" pitchFamily="18" charset="0"/>
            </a:endParaRPr>
          </a:p>
          <a:p>
            <a:pPr eaLnBrk="1" hangingPunct="1">
              <a:buClr>
                <a:schemeClr val="tx1"/>
              </a:buClr>
              <a:buFont typeface="Arial" panose="020B0604020202020204" pitchFamily="34" charset="0"/>
              <a:buChar char="•"/>
              <a:defRPr/>
            </a:pPr>
            <a:r>
              <a:rPr lang="en-US" altLang="en-US" sz="2000" dirty="0">
                <a:latin typeface="Times New Roman" panose="02020603050405020304" pitchFamily="18" charset="0"/>
                <a:cs typeface="Times New Roman" panose="02020603050405020304" pitchFamily="18" charset="0"/>
              </a:rPr>
              <a:t>ALL L2 ELEMENTS, </a:t>
            </a:r>
            <a:r>
              <a:rPr lang="en-US" altLang="en-US" sz="2000" dirty="0" smtClean="0">
                <a:latin typeface="Times New Roman" panose="02020603050405020304" pitchFamily="18" charset="0"/>
                <a:cs typeface="Times New Roman" panose="02020603050405020304" pitchFamily="18" charset="0"/>
              </a:rPr>
              <a:t>PLUS</a:t>
            </a:r>
          </a:p>
          <a:p>
            <a:pPr eaLnBrk="1" hangingPunct="1">
              <a:buClr>
                <a:schemeClr val="tx1"/>
              </a:buClr>
              <a:buFont typeface="Arial" panose="020B0604020202020204" pitchFamily="34" charset="0"/>
              <a:buChar char="•"/>
              <a:defRPr/>
            </a:pPr>
            <a:r>
              <a:rPr lang="en-US" altLang="en-US" sz="2000" dirty="0" smtClean="0">
                <a:latin typeface="Times New Roman" panose="02020603050405020304" pitchFamily="18" charset="0"/>
                <a:cs typeface="Times New Roman" panose="02020603050405020304" pitchFamily="18" charset="0"/>
              </a:rPr>
              <a:t>EMOTIONAL OVERTONES</a:t>
            </a:r>
            <a:endParaRPr lang="en-US" altLang="en-US" sz="2000" dirty="0">
              <a:latin typeface="Times New Roman" panose="02020603050405020304" pitchFamily="18" charset="0"/>
              <a:cs typeface="Times New Roman" panose="02020603050405020304" pitchFamily="18" charset="0"/>
            </a:endParaRPr>
          </a:p>
          <a:p>
            <a:pPr eaLnBrk="1" hangingPunct="1">
              <a:buClr>
                <a:schemeClr val="tx1"/>
              </a:buClr>
              <a:buFont typeface="Arial" panose="020B0604020202020204" pitchFamily="34" charset="0"/>
              <a:buChar char="•"/>
              <a:defRPr/>
            </a:pPr>
            <a:r>
              <a:rPr lang="en-US" altLang="en-US" sz="2000" dirty="0" smtClean="0">
                <a:latin typeface="Times New Roman" panose="02020603050405020304" pitchFamily="18" charset="0"/>
                <a:cs typeface="Times New Roman" panose="02020603050405020304" pitchFamily="18" charset="0"/>
              </a:rPr>
              <a:t>SUPPORTING </a:t>
            </a:r>
            <a:r>
              <a:rPr lang="en-US" altLang="en-US" sz="2000" dirty="0">
                <a:latin typeface="Times New Roman" panose="02020603050405020304" pitchFamily="18" charset="0"/>
                <a:cs typeface="Times New Roman" panose="02020603050405020304" pitchFamily="18" charset="0"/>
              </a:rPr>
              <a:t>FACTS AND </a:t>
            </a:r>
            <a:r>
              <a:rPr lang="en-US" altLang="en-US" sz="2000" dirty="0" smtClean="0">
                <a:latin typeface="Times New Roman" panose="02020603050405020304" pitchFamily="18" charset="0"/>
                <a:cs typeface="Times New Roman" panose="02020603050405020304" pitchFamily="18" charset="0"/>
              </a:rPr>
              <a:t>IDEAS</a:t>
            </a:r>
          </a:p>
          <a:p>
            <a:pPr eaLnBrk="1" hangingPunct="1">
              <a:buClr>
                <a:schemeClr val="tx1"/>
              </a:buClr>
              <a:buFont typeface="Arial" panose="020B0604020202020204" pitchFamily="34" charset="0"/>
              <a:buChar char="•"/>
              <a:defRPr/>
            </a:pPr>
            <a:r>
              <a:rPr lang="en-US" altLang="en-US" sz="2000" dirty="0" smtClean="0">
                <a:latin typeface="Times New Roman" panose="02020603050405020304" pitchFamily="18" charset="0"/>
                <a:cs typeface="Times New Roman" panose="02020603050405020304" pitchFamily="18" charset="0"/>
              </a:rPr>
              <a:t>ABSTRACT </a:t>
            </a:r>
            <a:r>
              <a:rPr lang="en-US" altLang="en-US" sz="2000" dirty="0">
                <a:latin typeface="Times New Roman" panose="02020603050405020304" pitchFamily="18" charset="0"/>
                <a:cs typeface="Times New Roman" panose="02020603050405020304" pitchFamily="18" charset="0"/>
              </a:rPr>
              <a:t>HYPOTHETICAL </a:t>
            </a:r>
            <a:r>
              <a:rPr lang="en-US" altLang="en-US" sz="2000" dirty="0" smtClean="0">
                <a:latin typeface="Times New Roman" panose="02020603050405020304" pitchFamily="18" charset="0"/>
                <a:cs typeface="Times New Roman" panose="02020603050405020304" pitchFamily="18" charset="0"/>
              </a:rPr>
              <a:t>CONDITIONS (ASSUMPTIONS</a:t>
            </a:r>
            <a:r>
              <a:rPr lang="en-US" altLang="en-US" sz="2000" dirty="0">
                <a:latin typeface="Times New Roman" panose="02020603050405020304" pitchFamily="18" charset="0"/>
                <a:cs typeface="Times New Roman" panose="02020603050405020304" pitchFamily="18" charset="0"/>
              </a:rPr>
              <a:t>, SUPPOSITIONS)</a:t>
            </a:r>
          </a:p>
          <a:p>
            <a:pPr eaLnBrk="1" hangingPunct="1">
              <a:buClr>
                <a:schemeClr val="tx1"/>
              </a:buClr>
              <a:buFont typeface="Arial" panose="020B0604020202020204" pitchFamily="34" charset="0"/>
              <a:buChar char="•"/>
              <a:defRPr/>
            </a:pPr>
            <a:r>
              <a:rPr lang="en-US" altLang="en-US" sz="2000" dirty="0">
                <a:latin typeface="Times New Roman" panose="02020603050405020304" pitchFamily="18" charset="0"/>
                <a:cs typeface="Times New Roman" panose="02020603050405020304" pitchFamily="18" charset="0"/>
              </a:rPr>
              <a:t>PROS AND CONS OF AN ISSUE</a:t>
            </a:r>
          </a:p>
          <a:p>
            <a:pPr eaLnBrk="1" hangingPunct="1">
              <a:buClr>
                <a:schemeClr val="tx1"/>
              </a:buClr>
              <a:buFont typeface="Arial" panose="020B0604020202020204" pitchFamily="34" charset="0"/>
              <a:buChar char="•"/>
              <a:defRPr/>
            </a:pPr>
            <a:r>
              <a:rPr lang="en-US" altLang="en-US" sz="2000" dirty="0">
                <a:latin typeface="Times New Roman" panose="02020603050405020304" pitchFamily="18" charset="0"/>
                <a:cs typeface="Times New Roman" panose="02020603050405020304" pitchFamily="18" charset="0"/>
              </a:rPr>
              <a:t>INFERENCES </a:t>
            </a:r>
            <a:r>
              <a:rPr lang="en-US" altLang="en-US" sz="2000" dirty="0" smtClean="0">
                <a:latin typeface="Times New Roman" panose="02020603050405020304" pitchFamily="18" charset="0"/>
                <a:cs typeface="Times New Roman" panose="02020603050405020304" pitchFamily="18" charset="0"/>
              </a:rPr>
              <a:t>AND CONNOTATIONS (“READ/LISTEN BETWEEN THE LINES”)</a:t>
            </a:r>
            <a:endParaRPr lang="en-US" altLang="en-US" sz="2000" dirty="0">
              <a:latin typeface="Times New Roman" panose="02020603050405020304" pitchFamily="18" charset="0"/>
              <a:cs typeface="Times New Roman" panose="02020603050405020304" pitchFamily="18" charset="0"/>
            </a:endParaRPr>
          </a:p>
          <a:p>
            <a:pPr eaLnBrk="1" hangingPunct="1">
              <a:buClr>
                <a:schemeClr val="tx1"/>
              </a:buClr>
              <a:buFont typeface="Arial" panose="020B0604020202020204" pitchFamily="34" charset="0"/>
              <a:buChar char="•"/>
              <a:defRPr/>
            </a:pPr>
            <a:r>
              <a:rPr lang="en-US" altLang="en-US" sz="2000" dirty="0">
                <a:latin typeface="Times New Roman" panose="02020603050405020304" pitchFamily="18" charset="0"/>
                <a:cs typeface="Times New Roman" panose="02020603050405020304" pitchFamily="18" charset="0"/>
              </a:rPr>
              <a:t>COMPARISON AND CONTRAST OF IDEAS</a:t>
            </a:r>
          </a:p>
          <a:p>
            <a:pPr eaLnBrk="1" hangingPunct="1">
              <a:buClr>
                <a:schemeClr val="tx1"/>
              </a:buClr>
              <a:buFont typeface="Arial" panose="020B0604020202020204" pitchFamily="34" charset="0"/>
              <a:buChar char="•"/>
              <a:defRPr/>
            </a:pPr>
            <a:r>
              <a:rPr lang="en-US" altLang="en-US" sz="2000" dirty="0">
                <a:latin typeface="Times New Roman" panose="02020603050405020304" pitchFamily="18" charset="0"/>
                <a:cs typeface="Times New Roman" panose="02020603050405020304" pitchFamily="18" charset="0"/>
              </a:rPr>
              <a:t>CONCLUSIONS, SUGGESTIONS, SOLUTIONS</a:t>
            </a:r>
          </a:p>
          <a:p>
            <a:pPr eaLnBrk="1" hangingPunct="1">
              <a:buClr>
                <a:schemeClr val="tx1"/>
              </a:buClr>
              <a:buFont typeface="Arial" panose="020B0604020202020204" pitchFamily="34" charset="0"/>
              <a:buChar char="•"/>
              <a:defRPr/>
            </a:pPr>
            <a:r>
              <a:rPr lang="en-US" altLang="en-US" sz="2000" dirty="0" smtClean="0">
                <a:latin typeface="Times New Roman" panose="02020603050405020304" pitchFamily="18" charset="0"/>
                <a:cs typeface="Times New Roman" panose="02020603050405020304" pitchFamily="18" charset="0"/>
              </a:rPr>
              <a:t>TECHNICAL LEXICON</a:t>
            </a:r>
          </a:p>
        </p:txBody>
      </p:sp>
    </p:spTree>
    <p:extLst>
      <p:ext uri="{BB962C8B-B14F-4D97-AF65-F5344CB8AC3E}">
        <p14:creationId xmlns:p14="http://schemas.microsoft.com/office/powerpoint/2010/main" val="191898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fade">
                                      <p:cBhvr>
                                        <p:cTn id="47"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600" b="0" dirty="0" smtClean="0">
                <a:latin typeface="Times New Roman" panose="02020603050405020304" pitchFamily="18" charset="0"/>
                <a:cs typeface="Times New Roman" panose="02020603050405020304" pitchFamily="18" charset="0"/>
              </a:rPr>
              <a:t>Level 3 Examples</a:t>
            </a:r>
            <a:endParaRPr lang="en-US" sz="3600" b="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dirty="0"/>
              <a:t>8/25/2016</a:t>
            </a:r>
          </a:p>
        </p:txBody>
      </p:sp>
      <p:sp>
        <p:nvSpPr>
          <p:cNvPr id="5" name="Slide Number Placeholder 4"/>
          <p:cNvSpPr>
            <a:spLocks noGrp="1"/>
          </p:cNvSpPr>
          <p:nvPr>
            <p:ph type="sldNum" sz="quarter" idx="12"/>
          </p:nvPr>
        </p:nvSpPr>
        <p:spPr/>
        <p:txBody>
          <a:bodyPr/>
          <a:lstStyle/>
          <a:p>
            <a:fld id="{7C33F1AA-CA55-496B-B442-767B4F311184}" type="slidenum">
              <a:rPr lang="en-US" smtClean="0"/>
              <a:pPr/>
              <a:t>13</a:t>
            </a:fld>
            <a:endParaRPr lang="en-US"/>
          </a:p>
        </p:txBody>
      </p:sp>
      <p:sp>
        <p:nvSpPr>
          <p:cNvPr id="3" name="Content Placeholder 2"/>
          <p:cNvSpPr>
            <a:spLocks noGrp="1"/>
          </p:cNvSpPr>
          <p:nvPr>
            <p:ph idx="1"/>
          </p:nvPr>
        </p:nvSpPr>
        <p:spPr/>
        <p:txBody>
          <a:bodyPr/>
          <a:lstStyle/>
          <a:p>
            <a:pPr marL="0" indent="0" eaLnBrk="1" hangingPunct="1">
              <a:buClr>
                <a:schemeClr val="tx1"/>
              </a:buClr>
              <a:buNone/>
              <a:defRPr/>
            </a:pPr>
            <a:r>
              <a:rPr lang="en-US" altLang="en-US" dirty="0" smtClean="0">
                <a:latin typeface="Times New Roman" panose="02020603050405020304" pitchFamily="18" charset="0"/>
                <a:cs typeface="Times New Roman" panose="02020603050405020304" pitchFamily="18" charset="0"/>
              </a:rPr>
              <a:t>Reading</a:t>
            </a:r>
          </a:p>
          <a:p>
            <a:pPr marL="0" indent="0" eaLnBrk="1" hangingPunct="1">
              <a:buClr>
                <a:schemeClr val="tx1"/>
              </a:buClr>
              <a:buNone/>
              <a:defRPr/>
            </a:pPr>
            <a:endParaRPr lang="en-US" altLang="en-US" dirty="0">
              <a:latin typeface="Times New Roman" panose="02020603050405020304" pitchFamily="18" charset="0"/>
              <a:cs typeface="Times New Roman" panose="02020603050405020304" pitchFamily="18" charset="0"/>
            </a:endParaRPr>
          </a:p>
          <a:p>
            <a:pPr marL="0" indent="0" eaLnBrk="1" hangingPunct="1">
              <a:buClr>
                <a:schemeClr val="tx1"/>
              </a:buClr>
              <a:buNone/>
              <a:defRPr/>
            </a:pPr>
            <a:endParaRPr lang="en-US" altLang="en-US" dirty="0" smtClean="0">
              <a:latin typeface="Times New Roman" panose="02020603050405020304" pitchFamily="18" charset="0"/>
              <a:cs typeface="Times New Roman" panose="02020603050405020304" pitchFamily="18" charset="0"/>
            </a:endParaRPr>
          </a:p>
          <a:p>
            <a:pPr marL="0" indent="0" eaLnBrk="1" hangingPunct="1">
              <a:buClr>
                <a:schemeClr val="tx1"/>
              </a:buClr>
              <a:buNone/>
              <a:defRPr/>
            </a:pPr>
            <a:endParaRPr lang="en-US" altLang="en-US" dirty="0" smtClean="0">
              <a:latin typeface="Times New Roman" panose="02020603050405020304" pitchFamily="18" charset="0"/>
              <a:cs typeface="Times New Roman" panose="02020603050405020304" pitchFamily="18" charset="0"/>
            </a:endParaRPr>
          </a:p>
          <a:p>
            <a:pPr marL="0" indent="0" eaLnBrk="1" hangingPunct="1">
              <a:buClr>
                <a:schemeClr val="tx1"/>
              </a:buClr>
              <a:buNone/>
              <a:defRPr/>
            </a:pPr>
            <a:r>
              <a:rPr lang="en-US" altLang="en-US" dirty="0" smtClean="0">
                <a:latin typeface="Times New Roman" panose="02020603050405020304" pitchFamily="18" charset="0"/>
                <a:cs typeface="Times New Roman" panose="02020603050405020304" pitchFamily="18" charset="0"/>
              </a:rPr>
              <a:t>Listening</a:t>
            </a:r>
            <a:endParaRPr lang="en-US" altLang="en-US" dirty="0">
              <a:latin typeface="Times New Roman" panose="02020603050405020304" pitchFamily="18" charset="0"/>
              <a:cs typeface="Times New Roman" panose="02020603050405020304" pitchFamily="18" charset="0"/>
            </a:endParaRPr>
          </a:p>
        </p:txBody>
      </p:sp>
      <p:pic>
        <p:nvPicPr>
          <p:cNvPr id="7" name="Alexander's Multiculturalis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47800" y="4888468"/>
            <a:ext cx="609600" cy="609600"/>
          </a:xfrm>
          <a:prstGeom prst="rect">
            <a:avLst/>
          </a:prstGeom>
        </p:spPr>
      </p:pic>
      <p:sp>
        <p:nvSpPr>
          <p:cNvPr id="9" name="TextBox 8"/>
          <p:cNvSpPr txBox="1"/>
          <p:nvPr/>
        </p:nvSpPr>
        <p:spPr>
          <a:xfrm>
            <a:off x="533400" y="5955268"/>
            <a:ext cx="28956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Alexander’s Multiculturalism</a:t>
            </a:r>
            <a:endParaRPr lang="en-US" dirty="0">
              <a:latin typeface="Times New Roman" panose="02020603050405020304" pitchFamily="18" charset="0"/>
              <a:cs typeface="Times New Roman" panose="02020603050405020304" pitchFamily="18" charset="0"/>
            </a:endParaRPr>
          </a:p>
        </p:txBody>
      </p:sp>
      <p:pic>
        <p:nvPicPr>
          <p:cNvPr id="8" name="MLK Day Commentary-Walter Smith.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6248400" y="4888468"/>
            <a:ext cx="609600" cy="609600"/>
          </a:xfrm>
          <a:prstGeom prst="rect">
            <a:avLst/>
          </a:prstGeom>
        </p:spPr>
      </p:pic>
      <p:sp>
        <p:nvSpPr>
          <p:cNvPr id="11" name="TextBox 10"/>
          <p:cNvSpPr txBox="1"/>
          <p:nvPr/>
        </p:nvSpPr>
        <p:spPr>
          <a:xfrm>
            <a:off x="5562600" y="5955268"/>
            <a:ext cx="25146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MLK Day Commentary</a:t>
            </a:r>
            <a:endParaRPr lang="en-US" dirty="0">
              <a:latin typeface="Times New Roman" panose="02020603050405020304" pitchFamily="18" charset="0"/>
              <a:cs typeface="Times New Roman" panose="02020603050405020304" pitchFamily="18" charset="0"/>
            </a:endParaRPr>
          </a:p>
        </p:txBody>
      </p:sp>
      <p:graphicFrame>
        <p:nvGraphicFramePr>
          <p:cNvPr id="10" name="Object 9">
            <a:hlinkClick r:id="" action="ppaction://ole?verb=0"/>
          </p:cNvPr>
          <p:cNvGraphicFramePr>
            <a:graphicFrameLocks noChangeAspect="1"/>
          </p:cNvGraphicFramePr>
          <p:nvPr>
            <p:extLst>
              <p:ext uri="{D42A27DB-BD31-4B8C-83A1-F6EECF244321}">
                <p14:modId xmlns:p14="http://schemas.microsoft.com/office/powerpoint/2010/main" val="2477053318"/>
              </p:ext>
            </p:extLst>
          </p:nvPr>
        </p:nvGraphicFramePr>
        <p:xfrm>
          <a:off x="1497565" y="2438400"/>
          <a:ext cx="582926" cy="754365"/>
        </p:xfrm>
        <a:graphic>
          <a:graphicData uri="http://schemas.openxmlformats.org/presentationml/2006/ole">
            <mc:AlternateContent xmlns:mc="http://schemas.openxmlformats.org/markup-compatibility/2006">
              <mc:Choice xmlns:v="urn:schemas-microsoft-com:vml" Requires="v">
                <p:oleObj spid="_x0000_s1180" name="Acrobat Document" r:id="rId9" imgW="5829480" imgH="7543800" progId="Acrobat.Document.11">
                  <p:embed/>
                </p:oleObj>
              </mc:Choice>
              <mc:Fallback>
                <p:oleObj name="Acrobat Document" r:id="rId9" imgW="5829480" imgH="7543800" progId="Acrobat.Document.11">
                  <p:embed/>
                  <p:pic>
                    <p:nvPicPr>
                      <p:cNvPr id="0" name=""/>
                      <p:cNvPicPr/>
                      <p:nvPr/>
                    </p:nvPicPr>
                    <p:blipFill>
                      <a:blip r:embed="rId10"/>
                      <a:stretch>
                        <a:fillRect/>
                      </a:stretch>
                    </p:blipFill>
                    <p:spPr>
                      <a:xfrm>
                        <a:off x="1497565" y="2438400"/>
                        <a:ext cx="582926" cy="754365"/>
                      </a:xfrm>
                      <a:prstGeom prst="rect">
                        <a:avLst/>
                      </a:prstGeom>
                      <a:ln>
                        <a:solidFill>
                          <a:schemeClr val="tx1"/>
                        </a:solidFill>
                      </a:ln>
                    </p:spPr>
                  </p:pic>
                </p:oleObj>
              </mc:Fallback>
            </mc:AlternateContent>
          </a:graphicData>
        </a:graphic>
      </p:graphicFrame>
      <p:sp>
        <p:nvSpPr>
          <p:cNvPr id="14" name="TextBox 13"/>
          <p:cNvSpPr txBox="1"/>
          <p:nvPr/>
        </p:nvSpPr>
        <p:spPr>
          <a:xfrm>
            <a:off x="1143000" y="3429000"/>
            <a:ext cx="1371600" cy="38100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Fire Season</a:t>
            </a:r>
            <a:endParaRPr lang="en-US" dirty="0">
              <a:latin typeface="Times New Roman" panose="02020603050405020304" pitchFamily="18" charset="0"/>
              <a:cs typeface="Times New Roman" panose="02020603050405020304" pitchFamily="18" charset="0"/>
            </a:endParaRPr>
          </a:p>
        </p:txBody>
      </p:sp>
      <p:graphicFrame>
        <p:nvGraphicFramePr>
          <p:cNvPr id="13" name="Object 12">
            <a:hlinkClick r:id="" action="ppaction://ole?verb=0"/>
          </p:cNvPr>
          <p:cNvGraphicFramePr>
            <a:graphicFrameLocks noChangeAspect="1"/>
          </p:cNvGraphicFramePr>
          <p:nvPr>
            <p:extLst>
              <p:ext uri="{D42A27DB-BD31-4B8C-83A1-F6EECF244321}">
                <p14:modId xmlns:p14="http://schemas.microsoft.com/office/powerpoint/2010/main" val="2772930597"/>
              </p:ext>
            </p:extLst>
          </p:nvPr>
        </p:nvGraphicFramePr>
        <p:xfrm>
          <a:off x="6275074" y="2438400"/>
          <a:ext cx="582926" cy="754365"/>
        </p:xfrm>
        <a:graphic>
          <a:graphicData uri="http://schemas.openxmlformats.org/presentationml/2006/ole">
            <mc:AlternateContent xmlns:mc="http://schemas.openxmlformats.org/markup-compatibility/2006">
              <mc:Choice xmlns:v="urn:schemas-microsoft-com:vml" Requires="v">
                <p:oleObj spid="_x0000_s1181" name="Acrobat Document" r:id="rId11" imgW="5829261" imgH="7543646" progId="Acrobat.Document.11">
                  <p:embed/>
                </p:oleObj>
              </mc:Choice>
              <mc:Fallback>
                <p:oleObj name="Acrobat Document" r:id="rId11" imgW="5829261" imgH="7543646" progId="Acrobat.Document.11">
                  <p:embed/>
                  <p:pic>
                    <p:nvPicPr>
                      <p:cNvPr id="0" name=""/>
                      <p:cNvPicPr/>
                      <p:nvPr/>
                    </p:nvPicPr>
                    <p:blipFill>
                      <a:blip r:embed="rId12"/>
                      <a:stretch>
                        <a:fillRect/>
                      </a:stretch>
                    </p:blipFill>
                    <p:spPr>
                      <a:xfrm>
                        <a:off x="6275074" y="2438400"/>
                        <a:ext cx="582926" cy="754365"/>
                      </a:xfrm>
                      <a:prstGeom prst="rect">
                        <a:avLst/>
                      </a:prstGeom>
                    </p:spPr>
                  </p:pic>
                </p:oleObj>
              </mc:Fallback>
            </mc:AlternateContent>
          </a:graphicData>
        </a:graphic>
      </p:graphicFrame>
      <p:sp>
        <p:nvSpPr>
          <p:cNvPr id="16" name="TextBox 15"/>
          <p:cNvSpPr txBox="1"/>
          <p:nvPr/>
        </p:nvSpPr>
        <p:spPr>
          <a:xfrm>
            <a:off x="5638800" y="3429000"/>
            <a:ext cx="19812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Innocent Civilians?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7467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9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1059"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1" kern="1200">
                <a:solidFill>
                  <a:schemeClr val="tx1"/>
                </a:solidFill>
                <a:latin typeface="Arial" charset="0"/>
                <a:ea typeface="+mj-ea"/>
                <a:cs typeface="+mj-cs"/>
              </a:defRPr>
            </a:lvl1pPr>
            <a:lvl2pPr algn="ctr" rtl="0" eaLnBrk="0" fontAlgn="base" hangingPunct="0">
              <a:spcBef>
                <a:spcPct val="0"/>
              </a:spcBef>
              <a:spcAft>
                <a:spcPct val="0"/>
              </a:spcAft>
              <a:defRPr sz="4400" b="1" i="1">
                <a:solidFill>
                  <a:schemeClr val="tx1"/>
                </a:solidFill>
                <a:latin typeface="Arial" charset="0"/>
              </a:defRPr>
            </a:lvl2pPr>
            <a:lvl3pPr algn="ctr" rtl="0" eaLnBrk="0" fontAlgn="base" hangingPunct="0">
              <a:spcBef>
                <a:spcPct val="0"/>
              </a:spcBef>
              <a:spcAft>
                <a:spcPct val="0"/>
              </a:spcAft>
              <a:defRPr sz="4400" b="1" i="1">
                <a:solidFill>
                  <a:schemeClr val="tx1"/>
                </a:solidFill>
                <a:latin typeface="Arial" charset="0"/>
              </a:defRPr>
            </a:lvl3pPr>
            <a:lvl4pPr algn="ctr" rtl="0" eaLnBrk="0" fontAlgn="base" hangingPunct="0">
              <a:spcBef>
                <a:spcPct val="0"/>
              </a:spcBef>
              <a:spcAft>
                <a:spcPct val="0"/>
              </a:spcAft>
              <a:defRPr sz="4400" b="1" i="1">
                <a:solidFill>
                  <a:schemeClr val="tx1"/>
                </a:solidFill>
                <a:latin typeface="Arial" charset="0"/>
              </a:defRPr>
            </a:lvl4pPr>
            <a:lvl5pPr algn="ctr" rtl="0" eaLnBrk="0" fontAlgn="base" hangingPunct="0">
              <a:spcBef>
                <a:spcPct val="0"/>
              </a:spcBef>
              <a:spcAft>
                <a:spcPct val="0"/>
              </a:spcAft>
              <a:defRPr sz="4400" b="1" i="1">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0" dirty="0" smtClean="0">
                <a:latin typeface="Times New Roman" panose="02020603050405020304" pitchFamily="18" charset="0"/>
                <a:cs typeface="Times New Roman" panose="02020603050405020304" pitchFamily="18" charset="0"/>
              </a:rPr>
              <a:t>Characteristics of Texts at Level 3+</a:t>
            </a:r>
            <a:endParaRPr lang="en-US" sz="3600" b="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76400"/>
            <a:ext cx="8229600" cy="4572000"/>
          </a:xfrm>
        </p:spPr>
        <p:txBody>
          <a:bodyPr/>
          <a:lstStyle/>
          <a:p>
            <a:r>
              <a:rPr lang="en-US" sz="2800" cap="all" dirty="0" smtClean="0">
                <a:latin typeface="Times New Roman" panose="02020603050405020304" pitchFamily="18" charset="0"/>
                <a:cs typeface="Times New Roman" panose="02020603050405020304" pitchFamily="18" charset="0"/>
              </a:rPr>
              <a:t>Evaluative/Projective Mode</a:t>
            </a:r>
          </a:p>
          <a:p>
            <a:r>
              <a:rPr lang="en-US" sz="2800" cap="all" dirty="0" smtClean="0">
                <a:latin typeface="Times New Roman" panose="02020603050405020304" pitchFamily="18" charset="0"/>
                <a:cs typeface="Times New Roman" panose="02020603050405020304" pitchFamily="18" charset="0"/>
              </a:rPr>
              <a:t>Sociolinguistic and cultural references are prominent</a:t>
            </a:r>
          </a:p>
          <a:p>
            <a:r>
              <a:rPr lang="en-US" sz="2800" cap="all" dirty="0" smtClean="0">
                <a:latin typeface="Times New Roman" panose="02020603050405020304" pitchFamily="18" charset="0"/>
                <a:cs typeface="Times New Roman" panose="02020603050405020304" pitchFamily="18" charset="0"/>
              </a:rPr>
              <a:t>Extensive sociocultural context</a:t>
            </a:r>
          </a:p>
          <a:p>
            <a:r>
              <a:rPr lang="en-US" sz="2800" cap="all" dirty="0" smtClean="0">
                <a:latin typeface="Times New Roman" panose="02020603050405020304" pitchFamily="18" charset="0"/>
                <a:cs typeface="Times New Roman" panose="02020603050405020304" pitchFamily="18" charset="0"/>
              </a:rPr>
              <a:t>Complex grammar (in reading)</a:t>
            </a:r>
          </a:p>
          <a:p>
            <a:r>
              <a:rPr lang="en-US" sz="2800" cap="all" dirty="0" smtClean="0">
                <a:latin typeface="Times New Roman" panose="02020603050405020304" pitchFamily="18" charset="0"/>
                <a:cs typeface="Times New Roman" panose="02020603050405020304" pitchFamily="18" charset="0"/>
              </a:rPr>
              <a:t>Spoken code appropriate to purpose and audience</a:t>
            </a:r>
          </a:p>
          <a:p>
            <a:r>
              <a:rPr lang="en-US" sz="2800" cap="all" dirty="0" smtClean="0">
                <a:latin typeface="Times New Roman" panose="02020603050405020304" pitchFamily="18" charset="0"/>
                <a:cs typeface="Times New Roman" panose="02020603050405020304" pitchFamily="18" charset="0"/>
              </a:rPr>
              <a:t>Some non-standard dialects or slang (in listening)</a:t>
            </a:r>
            <a:endParaRPr lang="en-US" sz="2800" cap="all"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dirty="0" smtClean="0"/>
              <a:t>8/25/2016</a:t>
            </a:r>
            <a:endParaRPr lang="en-US" dirty="0"/>
          </a:p>
        </p:txBody>
      </p:sp>
      <p:sp>
        <p:nvSpPr>
          <p:cNvPr id="5" name="Slide Number Placeholder 4"/>
          <p:cNvSpPr>
            <a:spLocks noGrp="1"/>
          </p:cNvSpPr>
          <p:nvPr>
            <p:ph type="sldNum" sz="quarter" idx="12"/>
          </p:nvPr>
        </p:nvSpPr>
        <p:spPr/>
        <p:txBody>
          <a:bodyPr/>
          <a:lstStyle/>
          <a:p>
            <a:fld id="{7C33F1AA-CA55-496B-B442-767B4F311184}" type="slidenum">
              <a:rPr lang="en-US" smtClean="0"/>
              <a:pPr/>
              <a:t>14</a:t>
            </a:fld>
            <a:endParaRPr lang="en-US"/>
          </a:p>
        </p:txBody>
      </p:sp>
    </p:spTree>
    <p:extLst>
      <p:ext uri="{BB962C8B-B14F-4D97-AF65-F5344CB8AC3E}">
        <p14:creationId xmlns:p14="http://schemas.microsoft.com/office/powerpoint/2010/main" val="2408109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600" b="0" dirty="0" smtClean="0">
                <a:latin typeface="Times New Roman" panose="02020603050405020304" pitchFamily="18" charset="0"/>
                <a:cs typeface="Times New Roman" panose="02020603050405020304" pitchFamily="18" charset="0"/>
              </a:rPr>
              <a:t>Main Global </a:t>
            </a:r>
            <a:r>
              <a:rPr lang="en-US" sz="3600" b="0" dirty="0">
                <a:latin typeface="Times New Roman" panose="02020603050405020304" pitchFamily="18" charset="0"/>
                <a:cs typeface="Times New Roman" panose="02020603050405020304" pitchFamily="18" charset="0"/>
              </a:rPr>
              <a:t>Tasks </a:t>
            </a:r>
            <a:r>
              <a:rPr lang="en-US" sz="3600" b="0" dirty="0" smtClean="0">
                <a:latin typeface="Times New Roman" panose="02020603050405020304" pitchFamily="18" charset="0"/>
                <a:cs typeface="Times New Roman" panose="02020603050405020304" pitchFamily="18" charset="0"/>
              </a:rPr>
              <a:t>at Level </a:t>
            </a:r>
            <a:r>
              <a:rPr lang="en-US" sz="3600" b="0" dirty="0">
                <a:latin typeface="Times New Roman" panose="02020603050405020304" pitchFamily="18" charset="0"/>
                <a:cs typeface="Times New Roman" panose="02020603050405020304" pitchFamily="18" charset="0"/>
              </a:rPr>
              <a:t>3+ </a:t>
            </a:r>
          </a:p>
        </p:txBody>
      </p:sp>
      <p:sp>
        <p:nvSpPr>
          <p:cNvPr id="3" name="Content Placeholder 2"/>
          <p:cNvSpPr>
            <a:spLocks noGrp="1"/>
          </p:cNvSpPr>
          <p:nvPr>
            <p:ph idx="1"/>
          </p:nvPr>
        </p:nvSpPr>
        <p:spPr/>
        <p:txBody>
          <a:bodyPr/>
          <a:lstStyle/>
          <a:p>
            <a:pPr marL="0" indent="0" eaLnBrk="1" hangingPunct="1">
              <a:buClr>
                <a:schemeClr val="tx1"/>
              </a:buClr>
              <a:buNone/>
              <a:defRPr/>
            </a:pPr>
            <a:r>
              <a:rPr lang="en-US" altLang="en-US" sz="2800" dirty="0">
                <a:latin typeface="Times New Roman" panose="02020603050405020304" pitchFamily="18" charset="0"/>
                <a:cs typeface="Times New Roman" panose="02020603050405020304" pitchFamily="18" charset="0"/>
              </a:rPr>
              <a:t>AT </a:t>
            </a:r>
            <a:r>
              <a:rPr lang="en-US" altLang="en-US" sz="2800" dirty="0" smtClean="0">
                <a:latin typeface="Times New Roman" panose="02020603050405020304" pitchFamily="18" charset="0"/>
                <a:cs typeface="Times New Roman" panose="02020603050405020304" pitchFamily="18" charset="0"/>
              </a:rPr>
              <a:t>L3+, </a:t>
            </a:r>
            <a:r>
              <a:rPr lang="en-US" altLang="en-US" sz="2800" dirty="0">
                <a:latin typeface="Times New Roman" panose="02020603050405020304" pitchFamily="18" charset="0"/>
                <a:cs typeface="Times New Roman" panose="02020603050405020304" pitchFamily="18" charset="0"/>
              </a:rPr>
              <a:t>READER/LISTENER CAN UNDERSTAND</a:t>
            </a:r>
          </a:p>
          <a:p>
            <a:pPr eaLnBrk="1" hangingPunct="1">
              <a:buClr>
                <a:schemeClr val="tx1"/>
              </a:buClr>
              <a:buFont typeface="Arial" panose="020B0604020202020204" pitchFamily="34" charset="0"/>
              <a:buChar char="•"/>
              <a:defRPr/>
            </a:pPr>
            <a:r>
              <a:rPr lang="en-US" altLang="en-US" sz="2800" dirty="0">
                <a:latin typeface="Times New Roman" panose="02020603050405020304" pitchFamily="18" charset="0"/>
                <a:cs typeface="Times New Roman" panose="02020603050405020304" pitchFamily="18" charset="0"/>
              </a:rPr>
              <a:t>ALL L3 </a:t>
            </a:r>
            <a:r>
              <a:rPr lang="en-US" altLang="en-US" sz="2800" dirty="0" smtClean="0">
                <a:latin typeface="Times New Roman" panose="02020603050405020304" pitchFamily="18" charset="0"/>
                <a:cs typeface="Times New Roman" panose="02020603050405020304" pitchFamily="18" charset="0"/>
              </a:rPr>
              <a:t>ELEMENTS</a:t>
            </a:r>
            <a:r>
              <a:rPr lang="en-US" altLang="en-US" sz="2800" dirty="0">
                <a:latin typeface="Times New Roman" panose="02020603050405020304" pitchFamily="18" charset="0"/>
                <a:cs typeface="Times New Roman" panose="02020603050405020304" pitchFamily="18" charset="0"/>
              </a:rPr>
              <a:t>, </a:t>
            </a:r>
            <a:r>
              <a:rPr lang="en-US" altLang="en-US" sz="2800" dirty="0" smtClean="0">
                <a:latin typeface="Times New Roman" panose="02020603050405020304" pitchFamily="18" charset="0"/>
                <a:cs typeface="Times New Roman" panose="02020603050405020304" pitchFamily="18" charset="0"/>
              </a:rPr>
              <a:t>PLUS</a:t>
            </a:r>
          </a:p>
          <a:p>
            <a:pPr eaLnBrk="1" hangingPunct="1">
              <a:buClr>
                <a:schemeClr val="tx1"/>
              </a:buClr>
              <a:buFont typeface="Arial" panose="020B0604020202020204" pitchFamily="34" charset="0"/>
              <a:buChar char="•"/>
              <a:defRPr/>
            </a:pPr>
            <a:r>
              <a:rPr lang="en-US" altLang="en-US" sz="2800" dirty="0" smtClean="0">
                <a:latin typeface="Times New Roman" panose="02020603050405020304" pitchFamily="18" charset="0"/>
                <a:cs typeface="Times New Roman" panose="02020603050405020304" pitchFamily="18" charset="0"/>
              </a:rPr>
              <a:t>MAJOR REGIOAL VARIANTS OF THE LANGUAGE</a:t>
            </a:r>
          </a:p>
          <a:p>
            <a:pPr eaLnBrk="1" hangingPunct="1">
              <a:buClr>
                <a:schemeClr val="tx1"/>
              </a:buClr>
              <a:buFont typeface="Arial" panose="020B0604020202020204" pitchFamily="34" charset="0"/>
              <a:buChar char="•"/>
              <a:defRPr/>
            </a:pPr>
            <a:r>
              <a:rPr lang="en-US" altLang="en-US" sz="2800" dirty="0" smtClean="0">
                <a:latin typeface="Times New Roman" panose="02020603050405020304" pitchFamily="18" charset="0"/>
                <a:cs typeface="Times New Roman" panose="02020603050405020304" pitchFamily="18" charset="0"/>
              </a:rPr>
              <a:t>FAST RATE OF SPEECH</a:t>
            </a:r>
          </a:p>
          <a:p>
            <a:pPr eaLnBrk="1" hangingPunct="1">
              <a:buClr>
                <a:schemeClr val="tx1"/>
              </a:buClr>
              <a:buFont typeface="Arial" panose="020B0604020202020204" pitchFamily="34" charset="0"/>
              <a:buChar char="•"/>
              <a:defRPr/>
            </a:pPr>
            <a:r>
              <a:rPr lang="en-US" altLang="en-US" sz="2800" dirty="0" smtClean="0">
                <a:latin typeface="Times New Roman" panose="02020603050405020304" pitchFamily="18" charset="0"/>
                <a:cs typeface="Times New Roman" panose="02020603050405020304" pitchFamily="18" charset="0"/>
              </a:rPr>
              <a:t>COMMON COLLOQUIALISMS</a:t>
            </a:r>
          </a:p>
          <a:p>
            <a:pPr eaLnBrk="1" hangingPunct="1">
              <a:buClr>
                <a:schemeClr val="tx1"/>
              </a:buClr>
              <a:buFont typeface="Arial" panose="020B0604020202020204" pitchFamily="34" charset="0"/>
              <a:buChar char="•"/>
              <a:defRPr/>
            </a:pPr>
            <a:r>
              <a:rPr lang="en-US" altLang="en-US" sz="2800" dirty="0" smtClean="0">
                <a:latin typeface="Times New Roman" panose="02020603050405020304" pitchFamily="18" charset="0"/>
                <a:cs typeface="Times New Roman" panose="02020603050405020304" pitchFamily="18" charset="0"/>
              </a:rPr>
              <a:t>PRECISE AND TECHNICAL VOCABULARY</a:t>
            </a:r>
          </a:p>
          <a:p>
            <a:pPr eaLnBrk="1" hangingPunct="1">
              <a:buClr>
                <a:schemeClr val="tx1"/>
              </a:buClr>
              <a:buFont typeface="Arial" panose="020B0604020202020204" pitchFamily="34" charset="0"/>
              <a:buChar char="•"/>
              <a:defRPr/>
            </a:pPr>
            <a:r>
              <a:rPr lang="en-US" altLang="en-US" sz="2800" dirty="0" smtClean="0">
                <a:latin typeface="Times New Roman" panose="02020603050405020304" pitchFamily="18" charset="0"/>
                <a:cs typeface="Times New Roman" panose="02020603050405020304" pitchFamily="18" charset="0"/>
              </a:rPr>
              <a:t>MISSING CONTEXT/BACKGROUND KNOWLEDGE</a:t>
            </a:r>
          </a:p>
          <a:p>
            <a:pPr marL="0" indent="0" eaLnBrk="1" hangingPunct="1">
              <a:buClr>
                <a:schemeClr val="tx1"/>
              </a:buClr>
              <a:buNone/>
              <a:defRPr/>
            </a:pPr>
            <a:endParaRPr lang="en-US" altLang="en-US" dirty="0" smtClean="0">
              <a:latin typeface="Times New Roman" panose="02020603050405020304" pitchFamily="18" charset="0"/>
              <a:cs typeface="Times New Roman" panose="02020603050405020304" pitchFamily="18" charset="0"/>
            </a:endParaRPr>
          </a:p>
          <a:p>
            <a:pPr marL="0" indent="0" eaLnBrk="1" hangingPunct="1">
              <a:buClr>
                <a:schemeClr val="tx1"/>
              </a:buClr>
              <a:buNone/>
              <a:defRPr/>
            </a:pPr>
            <a:endParaRPr lang="en-US" altLang="en-US" dirty="0" smtClean="0">
              <a:latin typeface="Times New Roman" panose="02020603050405020304" pitchFamily="18" charset="0"/>
              <a:cs typeface="Times New Roman" panose="02020603050405020304" pitchFamily="18" charset="0"/>
            </a:endParaRPr>
          </a:p>
          <a:p>
            <a:pPr marL="0" indent="0" eaLnBrk="1" hangingPunct="1">
              <a:buClr>
                <a:schemeClr val="tx1"/>
              </a:buClr>
              <a:buNone/>
              <a:defRPr/>
            </a:pPr>
            <a:endParaRPr lang="en-US" altLang="en-US"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dirty="0"/>
              <a:t>8/25/2016</a:t>
            </a:r>
          </a:p>
        </p:txBody>
      </p:sp>
      <p:sp>
        <p:nvSpPr>
          <p:cNvPr id="5" name="Slide Number Placeholder 4"/>
          <p:cNvSpPr>
            <a:spLocks noGrp="1"/>
          </p:cNvSpPr>
          <p:nvPr>
            <p:ph type="sldNum" sz="quarter" idx="12"/>
          </p:nvPr>
        </p:nvSpPr>
        <p:spPr/>
        <p:txBody>
          <a:bodyPr/>
          <a:lstStyle/>
          <a:p>
            <a:fld id="{7C33F1AA-CA55-496B-B442-767B4F311184}" type="slidenum">
              <a:rPr lang="en-US" smtClean="0"/>
              <a:pPr/>
              <a:t>15</a:t>
            </a:fld>
            <a:endParaRPr lang="en-US"/>
          </a:p>
        </p:txBody>
      </p:sp>
    </p:spTree>
    <p:extLst>
      <p:ext uri="{BB962C8B-B14F-4D97-AF65-F5344CB8AC3E}">
        <p14:creationId xmlns:p14="http://schemas.microsoft.com/office/powerpoint/2010/main" val="23862476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600" b="0" dirty="0" smtClean="0">
                <a:latin typeface="Times New Roman" panose="02020603050405020304" pitchFamily="18" charset="0"/>
                <a:cs typeface="Times New Roman" panose="02020603050405020304" pitchFamily="18" charset="0"/>
              </a:rPr>
              <a:t>Level 3+ Examples</a:t>
            </a:r>
            <a:endParaRPr lang="en-US" sz="3600" b="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dirty="0"/>
              <a:t>8/25/2016</a:t>
            </a:r>
          </a:p>
        </p:txBody>
      </p:sp>
      <p:sp>
        <p:nvSpPr>
          <p:cNvPr id="5" name="Slide Number Placeholder 4"/>
          <p:cNvSpPr>
            <a:spLocks noGrp="1"/>
          </p:cNvSpPr>
          <p:nvPr>
            <p:ph type="sldNum" sz="quarter" idx="12"/>
          </p:nvPr>
        </p:nvSpPr>
        <p:spPr/>
        <p:txBody>
          <a:bodyPr/>
          <a:lstStyle/>
          <a:p>
            <a:fld id="{7C33F1AA-CA55-496B-B442-767B4F311184}" type="slidenum">
              <a:rPr lang="en-US" smtClean="0"/>
              <a:pPr/>
              <a:t>16</a:t>
            </a:fld>
            <a:endParaRPr lang="en-US"/>
          </a:p>
        </p:txBody>
      </p:sp>
      <p:sp>
        <p:nvSpPr>
          <p:cNvPr id="3" name="Content Placeholder 2"/>
          <p:cNvSpPr>
            <a:spLocks noGrp="1"/>
          </p:cNvSpPr>
          <p:nvPr>
            <p:ph idx="1"/>
          </p:nvPr>
        </p:nvSpPr>
        <p:spPr/>
        <p:txBody>
          <a:bodyPr/>
          <a:lstStyle/>
          <a:p>
            <a:pPr marL="0" indent="0" eaLnBrk="1" hangingPunct="1">
              <a:buClr>
                <a:schemeClr val="tx1"/>
              </a:buClr>
              <a:buNone/>
              <a:defRPr/>
            </a:pPr>
            <a:r>
              <a:rPr lang="en-US" altLang="en-US" dirty="0">
                <a:latin typeface="Times New Roman" panose="02020603050405020304" pitchFamily="18" charset="0"/>
                <a:cs typeface="Times New Roman" panose="02020603050405020304" pitchFamily="18" charset="0"/>
              </a:rPr>
              <a:t>Reading</a:t>
            </a:r>
          </a:p>
          <a:p>
            <a:pPr marL="0" indent="0" eaLnBrk="1" hangingPunct="1">
              <a:buClr>
                <a:schemeClr val="tx1"/>
              </a:buClr>
              <a:buNone/>
              <a:defRPr/>
            </a:pPr>
            <a:endParaRPr lang="en-US" altLang="en-US" dirty="0" smtClean="0">
              <a:latin typeface="Times New Roman" panose="02020603050405020304" pitchFamily="18" charset="0"/>
              <a:cs typeface="Times New Roman" panose="02020603050405020304" pitchFamily="18" charset="0"/>
            </a:endParaRPr>
          </a:p>
          <a:p>
            <a:pPr marL="0" indent="0" eaLnBrk="1" hangingPunct="1">
              <a:buClr>
                <a:schemeClr val="tx1"/>
              </a:buClr>
              <a:buNone/>
              <a:defRPr/>
            </a:pPr>
            <a:endParaRPr lang="en-US" altLang="en-US" dirty="0" smtClean="0">
              <a:latin typeface="Times New Roman" panose="02020603050405020304" pitchFamily="18" charset="0"/>
              <a:cs typeface="Times New Roman" panose="02020603050405020304" pitchFamily="18" charset="0"/>
            </a:endParaRPr>
          </a:p>
          <a:p>
            <a:pPr marL="0" indent="0" eaLnBrk="1" hangingPunct="1">
              <a:buClr>
                <a:schemeClr val="tx1"/>
              </a:buClr>
              <a:buNone/>
              <a:defRPr/>
            </a:pPr>
            <a:endParaRPr lang="en-US" altLang="en-US" dirty="0" smtClean="0">
              <a:latin typeface="Times New Roman" panose="02020603050405020304" pitchFamily="18" charset="0"/>
              <a:cs typeface="Times New Roman" panose="02020603050405020304" pitchFamily="18" charset="0"/>
            </a:endParaRPr>
          </a:p>
          <a:p>
            <a:pPr marL="0" indent="0" eaLnBrk="1" hangingPunct="1">
              <a:buClr>
                <a:schemeClr val="tx1"/>
              </a:buClr>
              <a:buNone/>
              <a:defRPr/>
            </a:pPr>
            <a:r>
              <a:rPr lang="en-US" altLang="en-US" dirty="0" smtClean="0">
                <a:latin typeface="Times New Roman" panose="02020603050405020304" pitchFamily="18" charset="0"/>
                <a:cs typeface="Times New Roman" panose="02020603050405020304" pitchFamily="18" charset="0"/>
              </a:rPr>
              <a:t>Listening</a:t>
            </a:r>
            <a:endParaRPr lang="en-US" altLang="en-US" dirty="0">
              <a:latin typeface="Times New Roman" panose="02020603050405020304" pitchFamily="18" charset="0"/>
              <a:cs typeface="Times New Roman" panose="02020603050405020304" pitchFamily="18" charset="0"/>
            </a:endParaRPr>
          </a:p>
        </p:txBody>
      </p:sp>
      <p:pic>
        <p:nvPicPr>
          <p:cNvPr id="6" name="Stiffing the Kids.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47800" y="4876800"/>
            <a:ext cx="609600" cy="609600"/>
          </a:xfrm>
          <a:prstGeom prst="rect">
            <a:avLst/>
          </a:prstGeom>
        </p:spPr>
      </p:pic>
      <p:sp>
        <p:nvSpPr>
          <p:cNvPr id="7" name="TextBox 6"/>
          <p:cNvSpPr txBox="1"/>
          <p:nvPr/>
        </p:nvSpPr>
        <p:spPr>
          <a:xfrm>
            <a:off x="914400" y="5867400"/>
            <a:ext cx="1905000" cy="38100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Stiffing the Kids</a:t>
            </a:r>
            <a:endParaRPr lang="en-US" dirty="0">
              <a:latin typeface="Times New Roman" panose="02020603050405020304" pitchFamily="18" charset="0"/>
              <a:cs typeface="Times New Roman" panose="02020603050405020304" pitchFamily="18" charset="0"/>
            </a:endParaRPr>
          </a:p>
        </p:txBody>
      </p:sp>
      <p:pic>
        <p:nvPicPr>
          <p:cNvPr id="8" name="Global Citizenship by Herbert London.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6248400" y="4876800"/>
            <a:ext cx="609600" cy="609600"/>
          </a:xfrm>
          <a:prstGeom prst="rect">
            <a:avLst/>
          </a:prstGeom>
        </p:spPr>
      </p:pic>
      <p:sp>
        <p:nvSpPr>
          <p:cNvPr id="9" name="TextBox 8"/>
          <p:cNvSpPr txBox="1"/>
          <p:nvPr/>
        </p:nvSpPr>
        <p:spPr>
          <a:xfrm>
            <a:off x="5715000" y="5867400"/>
            <a:ext cx="1905000" cy="38100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Global Citizenship</a:t>
            </a:r>
            <a:endParaRPr lang="en-US" dirty="0">
              <a:latin typeface="Times New Roman" panose="02020603050405020304" pitchFamily="18" charset="0"/>
              <a:cs typeface="Times New Roman" panose="02020603050405020304" pitchFamily="18" charset="0"/>
            </a:endParaRPr>
          </a:p>
        </p:txBody>
      </p:sp>
      <p:graphicFrame>
        <p:nvGraphicFramePr>
          <p:cNvPr id="10" name="Object 9">
            <a:hlinkClick r:id="" action="ppaction://ole?verb=0"/>
          </p:cNvPr>
          <p:cNvGraphicFramePr>
            <a:graphicFrameLocks noChangeAspect="1"/>
          </p:cNvGraphicFramePr>
          <p:nvPr>
            <p:extLst>
              <p:ext uri="{D42A27DB-BD31-4B8C-83A1-F6EECF244321}">
                <p14:modId xmlns:p14="http://schemas.microsoft.com/office/powerpoint/2010/main" val="954634743"/>
              </p:ext>
            </p:extLst>
          </p:nvPr>
        </p:nvGraphicFramePr>
        <p:xfrm>
          <a:off x="1474474" y="2438400"/>
          <a:ext cx="582926" cy="754365"/>
        </p:xfrm>
        <a:graphic>
          <a:graphicData uri="http://schemas.openxmlformats.org/presentationml/2006/ole">
            <mc:AlternateContent xmlns:mc="http://schemas.openxmlformats.org/markup-compatibility/2006">
              <mc:Choice xmlns:v="urn:schemas-microsoft-com:vml" Requires="v">
                <p:oleObj spid="_x0000_s2204" name="Acrobat Document" r:id="rId9" imgW="5829261" imgH="7543646" progId="Acrobat.Document.11">
                  <p:embed/>
                </p:oleObj>
              </mc:Choice>
              <mc:Fallback>
                <p:oleObj name="Acrobat Document" r:id="rId9" imgW="5829261" imgH="7543646" progId="Acrobat.Document.11">
                  <p:embed/>
                  <p:pic>
                    <p:nvPicPr>
                      <p:cNvPr id="0" name=""/>
                      <p:cNvPicPr/>
                      <p:nvPr/>
                    </p:nvPicPr>
                    <p:blipFill>
                      <a:blip r:embed="rId10"/>
                      <a:stretch>
                        <a:fillRect/>
                      </a:stretch>
                    </p:blipFill>
                    <p:spPr>
                      <a:xfrm>
                        <a:off x="1474474" y="2438400"/>
                        <a:ext cx="582926" cy="754365"/>
                      </a:xfrm>
                      <a:prstGeom prst="rect">
                        <a:avLst/>
                      </a:prstGeom>
                    </p:spPr>
                  </p:pic>
                </p:oleObj>
              </mc:Fallback>
            </mc:AlternateContent>
          </a:graphicData>
        </a:graphic>
      </p:graphicFrame>
      <p:sp>
        <p:nvSpPr>
          <p:cNvPr id="11" name="TextBox 10"/>
          <p:cNvSpPr txBox="1"/>
          <p:nvPr/>
        </p:nvSpPr>
        <p:spPr>
          <a:xfrm>
            <a:off x="914400" y="3352800"/>
            <a:ext cx="17526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Golly, Madison!</a:t>
            </a:r>
            <a:endParaRPr lang="en-US" dirty="0">
              <a:latin typeface="Times New Roman" panose="02020603050405020304" pitchFamily="18" charset="0"/>
              <a:cs typeface="Times New Roman" panose="02020603050405020304" pitchFamily="18" charset="0"/>
            </a:endParaRPr>
          </a:p>
        </p:txBody>
      </p:sp>
      <p:graphicFrame>
        <p:nvGraphicFramePr>
          <p:cNvPr id="12" name="Object 11">
            <a:hlinkClick r:id="" action="ppaction://ole?verb=0"/>
          </p:cNvPr>
          <p:cNvGraphicFramePr>
            <a:graphicFrameLocks noChangeAspect="1"/>
          </p:cNvGraphicFramePr>
          <p:nvPr>
            <p:extLst>
              <p:ext uri="{D42A27DB-BD31-4B8C-83A1-F6EECF244321}">
                <p14:modId xmlns:p14="http://schemas.microsoft.com/office/powerpoint/2010/main" val="1774012780"/>
              </p:ext>
            </p:extLst>
          </p:nvPr>
        </p:nvGraphicFramePr>
        <p:xfrm>
          <a:off x="6198874" y="2446035"/>
          <a:ext cx="582926" cy="754365"/>
        </p:xfrm>
        <a:graphic>
          <a:graphicData uri="http://schemas.openxmlformats.org/presentationml/2006/ole">
            <mc:AlternateContent xmlns:mc="http://schemas.openxmlformats.org/markup-compatibility/2006">
              <mc:Choice xmlns:v="urn:schemas-microsoft-com:vml" Requires="v">
                <p:oleObj spid="_x0000_s2205" name="Acrobat Document" r:id="rId11" imgW="5829261" imgH="7543646" progId="Acrobat.Document.11">
                  <p:embed/>
                </p:oleObj>
              </mc:Choice>
              <mc:Fallback>
                <p:oleObj name="Acrobat Document" r:id="rId11" imgW="5829261" imgH="7543646" progId="Acrobat.Document.11">
                  <p:embed/>
                  <p:pic>
                    <p:nvPicPr>
                      <p:cNvPr id="0" name=""/>
                      <p:cNvPicPr/>
                      <p:nvPr/>
                    </p:nvPicPr>
                    <p:blipFill>
                      <a:blip r:embed="rId12"/>
                      <a:stretch>
                        <a:fillRect/>
                      </a:stretch>
                    </p:blipFill>
                    <p:spPr>
                      <a:xfrm>
                        <a:off x="6198874" y="2446035"/>
                        <a:ext cx="582926" cy="754365"/>
                      </a:xfrm>
                      <a:prstGeom prst="rect">
                        <a:avLst/>
                      </a:prstGeom>
                    </p:spPr>
                  </p:pic>
                </p:oleObj>
              </mc:Fallback>
            </mc:AlternateContent>
          </a:graphicData>
        </a:graphic>
      </p:graphicFrame>
      <p:sp>
        <p:nvSpPr>
          <p:cNvPr id="13" name="TextBox 12"/>
          <p:cNvSpPr txBox="1"/>
          <p:nvPr/>
        </p:nvSpPr>
        <p:spPr>
          <a:xfrm>
            <a:off x="5867400" y="3429000"/>
            <a:ext cx="17526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Poetics of Power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4166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89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1275"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600" b="0" dirty="0" smtClean="0">
                <a:latin typeface="Times New Roman" panose="02020603050405020304" pitchFamily="18" charset="0"/>
                <a:cs typeface="Times New Roman" panose="02020603050405020304" pitchFamily="18" charset="0"/>
              </a:rPr>
              <a:t>Characteristics of Texts at Level 4</a:t>
            </a:r>
            <a:endParaRPr lang="en-US" sz="3600" b="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a:xfrm>
            <a:off x="457200" y="6324600"/>
            <a:ext cx="2133600" cy="365125"/>
          </a:xfrm>
        </p:spPr>
        <p:txBody>
          <a:bodyPr/>
          <a:lstStyle/>
          <a:p>
            <a:pPr>
              <a:defRPr/>
            </a:pPr>
            <a:r>
              <a:rPr lang="en-US" dirty="0" smtClean="0"/>
              <a:t>8/25/2016</a:t>
            </a:r>
            <a:endParaRPr lang="en-US" dirty="0"/>
          </a:p>
        </p:txBody>
      </p:sp>
      <p:sp>
        <p:nvSpPr>
          <p:cNvPr id="5" name="Slide Number Placeholder 4"/>
          <p:cNvSpPr>
            <a:spLocks noGrp="1"/>
          </p:cNvSpPr>
          <p:nvPr>
            <p:ph type="sldNum" sz="quarter" idx="12"/>
          </p:nvPr>
        </p:nvSpPr>
        <p:spPr/>
        <p:txBody>
          <a:bodyPr/>
          <a:lstStyle/>
          <a:p>
            <a:fld id="{7C33F1AA-CA55-496B-B442-767B4F311184}" type="slidenum">
              <a:rPr lang="en-US" smtClean="0"/>
              <a:pPr/>
              <a:t>17</a:t>
            </a:fld>
            <a:endParaRPr lang="en-US"/>
          </a:p>
        </p:txBody>
      </p:sp>
      <p:sp>
        <p:nvSpPr>
          <p:cNvPr id="6" name="Rectangle 3"/>
          <p:cNvSpPr>
            <a:spLocks noGrp="1" noChangeArrowheads="1"/>
          </p:cNvSpPr>
          <p:nvPr>
            <p:ph idx="1"/>
          </p:nvPr>
        </p:nvSpPr>
        <p:spPr>
          <a:xfrm>
            <a:off x="457200" y="1752600"/>
            <a:ext cx="8229600" cy="4495800"/>
          </a:xfrm>
        </p:spPr>
        <p:txBody>
          <a:bodyPr/>
          <a:lstStyle/>
          <a:p>
            <a:pPr eaLnBrk="1" hangingPunct="1">
              <a:buClr>
                <a:schemeClr val="tx1"/>
              </a:buClr>
              <a:buFont typeface="Arial" panose="020B0604020202020204" pitchFamily="34" charset="0"/>
              <a:buChar char="•"/>
              <a:defRPr/>
            </a:pPr>
            <a:r>
              <a:rPr lang="en-US" altLang="en-US" sz="2800" dirty="0" smtClean="0">
                <a:latin typeface="Times New Roman" panose="02020603050405020304" pitchFamily="18" charset="0"/>
                <a:cs typeface="Times New Roman" panose="02020603050405020304" pitchFamily="18" charset="0"/>
              </a:rPr>
              <a:t>PROJECTIVE MODE</a:t>
            </a:r>
            <a:endParaRPr lang="en-US" altLang="en-US" sz="2800" dirty="0">
              <a:latin typeface="Times New Roman" panose="02020603050405020304" pitchFamily="18" charset="0"/>
              <a:cs typeface="Times New Roman" panose="02020603050405020304" pitchFamily="18" charset="0"/>
            </a:endParaRPr>
          </a:p>
          <a:p>
            <a:pPr eaLnBrk="1" hangingPunct="1">
              <a:buClr>
                <a:schemeClr val="tx1"/>
              </a:buClr>
              <a:buFont typeface="Arial" panose="020B0604020202020204" pitchFamily="34" charset="0"/>
              <a:buChar char="•"/>
              <a:defRPr/>
            </a:pPr>
            <a:r>
              <a:rPr lang="en-US" altLang="en-US" sz="2800" dirty="0" smtClean="0">
                <a:latin typeface="Times New Roman" panose="02020603050405020304" pitchFamily="18" charset="0"/>
                <a:cs typeface="Times New Roman" panose="02020603050405020304" pitchFamily="18" charset="0"/>
              </a:rPr>
              <a:t>UNPREDICTABLE TURNS OF THOUGHT</a:t>
            </a:r>
            <a:endParaRPr lang="en-US" altLang="en-US" sz="2800" dirty="0">
              <a:latin typeface="Times New Roman" panose="02020603050405020304" pitchFamily="18" charset="0"/>
              <a:cs typeface="Times New Roman" panose="02020603050405020304" pitchFamily="18" charset="0"/>
            </a:endParaRPr>
          </a:p>
          <a:p>
            <a:pPr eaLnBrk="1" hangingPunct="1">
              <a:buClr>
                <a:schemeClr val="tx1"/>
              </a:buClr>
              <a:buFont typeface="Arial" panose="020B0604020202020204" pitchFamily="34" charset="0"/>
              <a:buChar char="•"/>
              <a:defRPr/>
            </a:pPr>
            <a:r>
              <a:rPr lang="en-US" altLang="en-US" sz="2800" dirty="0" smtClean="0">
                <a:latin typeface="Times New Roman" panose="02020603050405020304" pitchFamily="18" charset="0"/>
                <a:cs typeface="Times New Roman" panose="02020603050405020304" pitchFamily="18" charset="0"/>
              </a:rPr>
              <a:t>MIXTURE OF REGISTERS</a:t>
            </a:r>
            <a:endParaRPr lang="en-US" altLang="en-US" sz="2800" dirty="0">
              <a:latin typeface="Times New Roman" panose="02020603050405020304" pitchFamily="18" charset="0"/>
              <a:cs typeface="Times New Roman" panose="02020603050405020304" pitchFamily="18" charset="0"/>
            </a:endParaRPr>
          </a:p>
          <a:p>
            <a:pPr eaLnBrk="1" hangingPunct="1">
              <a:buClr>
                <a:schemeClr val="tx1"/>
              </a:buClr>
              <a:buFont typeface="Arial" panose="020B0604020202020204" pitchFamily="34" charset="0"/>
              <a:buChar char="•"/>
              <a:defRPr/>
            </a:pPr>
            <a:r>
              <a:rPr lang="en-US" altLang="en-US" sz="2800" dirty="0" smtClean="0">
                <a:latin typeface="Times New Roman" panose="02020603050405020304" pitchFamily="18" charset="0"/>
                <a:cs typeface="Times New Roman" panose="02020603050405020304" pitchFamily="18" charset="0"/>
              </a:rPr>
              <a:t>SUBTLETY AND NUANCE</a:t>
            </a:r>
          </a:p>
          <a:p>
            <a:pPr eaLnBrk="1" hangingPunct="1">
              <a:buClr>
                <a:schemeClr val="tx1"/>
              </a:buClr>
              <a:buFont typeface="Arial" panose="020B0604020202020204" pitchFamily="34" charset="0"/>
              <a:buChar char="•"/>
              <a:defRPr/>
            </a:pPr>
            <a:r>
              <a:rPr lang="en-US" altLang="en-US" sz="2800" dirty="0" smtClean="0">
                <a:latin typeface="Times New Roman" panose="02020603050405020304" pitchFamily="18" charset="0"/>
                <a:cs typeface="Times New Roman" panose="02020603050405020304" pitchFamily="18" charset="0"/>
              </a:rPr>
              <a:t>LOW-FREQUENCY IDIOMS</a:t>
            </a:r>
            <a:endParaRPr lang="en-US" altLang="en-US" sz="2800" dirty="0">
              <a:latin typeface="Times New Roman" panose="02020603050405020304" pitchFamily="18" charset="0"/>
              <a:cs typeface="Times New Roman" panose="02020603050405020304" pitchFamily="18" charset="0"/>
            </a:endParaRPr>
          </a:p>
          <a:p>
            <a:pPr eaLnBrk="1" hangingPunct="1">
              <a:buClr>
                <a:schemeClr val="tx1"/>
              </a:buClr>
              <a:buFont typeface="Arial" panose="020B0604020202020204" pitchFamily="34" charset="0"/>
              <a:buChar char="•"/>
              <a:defRPr/>
            </a:pPr>
            <a:r>
              <a:rPr lang="en-US" altLang="en-US" sz="2800" dirty="0" smtClean="0">
                <a:latin typeface="Times New Roman" panose="02020603050405020304" pitchFamily="18" charset="0"/>
                <a:cs typeface="Times New Roman" panose="02020603050405020304" pitchFamily="18" charset="0"/>
              </a:rPr>
              <a:t>HIGHLY ORGANIZED, ABSTRACT, AND SOPHISTICATED </a:t>
            </a:r>
            <a:endParaRPr lang="en-US" altLang="en-US" sz="2800" dirty="0">
              <a:latin typeface="Times New Roman" panose="02020603050405020304" pitchFamily="18" charset="0"/>
              <a:cs typeface="Times New Roman" panose="02020603050405020304" pitchFamily="18" charset="0"/>
            </a:endParaRPr>
          </a:p>
          <a:p>
            <a:pPr eaLnBrk="1" hangingPunct="1">
              <a:buClr>
                <a:schemeClr val="tx1"/>
              </a:buClr>
              <a:buFont typeface="Arial" panose="020B0604020202020204" pitchFamily="34" charset="0"/>
              <a:buChar char="•"/>
              <a:defRPr/>
            </a:pPr>
            <a:r>
              <a:rPr lang="en-US" altLang="en-US" sz="2800" dirty="0" smtClean="0">
                <a:latin typeface="Times New Roman" panose="02020603050405020304" pitchFamily="18" charset="0"/>
                <a:cs typeface="Times New Roman" panose="02020603050405020304" pitchFamily="18" charset="0"/>
              </a:rPr>
              <a:t>TONE, INFERENCES, IRONY AND HUMOR</a:t>
            </a:r>
          </a:p>
          <a:p>
            <a:pPr eaLnBrk="1" hangingPunct="1">
              <a:buClr>
                <a:schemeClr val="tx1"/>
              </a:buClr>
              <a:buFont typeface="Arial" panose="020B0604020202020204" pitchFamily="34" charset="0"/>
              <a:buChar char="•"/>
              <a:defRPr/>
            </a:pPr>
            <a:r>
              <a:rPr lang="en-US" altLang="en-US" sz="2800" dirty="0" smtClean="0">
                <a:latin typeface="Times New Roman" panose="02020603050405020304" pitchFamily="18" charset="0"/>
                <a:cs typeface="Times New Roman" panose="02020603050405020304" pitchFamily="18" charset="0"/>
              </a:rPr>
              <a:t>IDEAS SUPPORTED MAINLY BY OTHER IDEAS</a:t>
            </a:r>
            <a:endParaRPr lang="en-US" altLang="en-US" sz="2800" b="1" dirty="0" smtClean="0">
              <a:solidFill>
                <a:srgbClr val="FFFF00"/>
              </a:solidFill>
            </a:endParaRPr>
          </a:p>
        </p:txBody>
      </p:sp>
    </p:spTree>
    <p:extLst>
      <p:ext uri="{BB962C8B-B14F-4D97-AF65-F5344CB8AC3E}">
        <p14:creationId xmlns:p14="http://schemas.microsoft.com/office/powerpoint/2010/main" val="9708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b="0" dirty="0">
                <a:latin typeface="Times New Roman" panose="02020603050405020304" pitchFamily="18" charset="0"/>
                <a:cs typeface="Times New Roman" panose="02020603050405020304" pitchFamily="18" charset="0"/>
              </a:rPr>
              <a:t>Main </a:t>
            </a:r>
            <a:r>
              <a:rPr lang="en-US" b="0" dirty="0" smtClean="0">
                <a:latin typeface="Times New Roman" panose="02020603050405020304" pitchFamily="18" charset="0"/>
                <a:cs typeface="Times New Roman" panose="02020603050405020304" pitchFamily="18" charset="0"/>
              </a:rPr>
              <a:t>Global </a:t>
            </a:r>
            <a:r>
              <a:rPr lang="en-US" b="0" dirty="0">
                <a:latin typeface="Times New Roman" panose="02020603050405020304" pitchFamily="18" charset="0"/>
                <a:cs typeface="Times New Roman" panose="02020603050405020304" pitchFamily="18" charset="0"/>
              </a:rPr>
              <a:t>Tasks at Level 4 </a:t>
            </a:r>
          </a:p>
        </p:txBody>
      </p:sp>
      <p:sp>
        <p:nvSpPr>
          <p:cNvPr id="3" name="Content Placeholder 2"/>
          <p:cNvSpPr>
            <a:spLocks noGrp="1"/>
          </p:cNvSpPr>
          <p:nvPr>
            <p:ph idx="1"/>
          </p:nvPr>
        </p:nvSpPr>
        <p:spPr>
          <a:xfrm>
            <a:off x="457200" y="1447800"/>
            <a:ext cx="8229600" cy="4953000"/>
          </a:xfrm>
        </p:spPr>
        <p:txBody>
          <a:bodyPr/>
          <a:lstStyle/>
          <a:p>
            <a:pPr marL="0" indent="0" eaLnBrk="1" hangingPunct="1">
              <a:buClr>
                <a:schemeClr val="tx1"/>
              </a:buClr>
              <a:buNone/>
              <a:defRPr/>
            </a:pPr>
            <a:r>
              <a:rPr lang="en-US" altLang="en-US" sz="2400" dirty="0">
                <a:latin typeface="Times New Roman" panose="02020603050405020304" pitchFamily="18" charset="0"/>
                <a:cs typeface="Times New Roman" panose="02020603050405020304" pitchFamily="18" charset="0"/>
              </a:rPr>
              <a:t>AT </a:t>
            </a:r>
            <a:r>
              <a:rPr lang="en-US" altLang="en-US" sz="2400" dirty="0" smtClean="0">
                <a:latin typeface="Times New Roman" panose="02020603050405020304" pitchFamily="18" charset="0"/>
                <a:cs typeface="Times New Roman" panose="02020603050405020304" pitchFamily="18" charset="0"/>
              </a:rPr>
              <a:t>L4, READER/LISTENER </a:t>
            </a:r>
            <a:r>
              <a:rPr lang="en-US" altLang="en-US" sz="2400" dirty="0">
                <a:latin typeface="Times New Roman" panose="02020603050405020304" pitchFamily="18" charset="0"/>
                <a:cs typeface="Times New Roman" panose="02020603050405020304" pitchFamily="18" charset="0"/>
              </a:rPr>
              <a:t>CAN UNDERSTAND</a:t>
            </a:r>
          </a:p>
          <a:p>
            <a:pPr eaLnBrk="1" hangingPunct="1">
              <a:buClr>
                <a:schemeClr val="tx1"/>
              </a:buClr>
              <a:buFont typeface="Arial" panose="020B0604020202020204" pitchFamily="34" charset="0"/>
              <a:buChar char="•"/>
              <a:defRPr/>
            </a:pPr>
            <a:r>
              <a:rPr lang="en-US" altLang="en-US" sz="2400" dirty="0">
                <a:latin typeface="Times New Roman" panose="02020603050405020304" pitchFamily="18" charset="0"/>
                <a:cs typeface="Times New Roman" panose="02020603050405020304" pitchFamily="18" charset="0"/>
              </a:rPr>
              <a:t>ALL </a:t>
            </a:r>
            <a:r>
              <a:rPr lang="en-US" altLang="en-US" sz="2400" dirty="0" smtClean="0">
                <a:latin typeface="Times New Roman" panose="02020603050405020304" pitchFamily="18" charset="0"/>
                <a:cs typeface="Times New Roman" panose="02020603050405020304" pitchFamily="18" charset="0"/>
              </a:rPr>
              <a:t>L3 </a:t>
            </a:r>
            <a:r>
              <a:rPr lang="en-US" altLang="en-US" sz="2400" cap="all" dirty="0" smtClean="0">
                <a:latin typeface="Times New Roman" panose="02020603050405020304" pitchFamily="18" charset="0"/>
                <a:cs typeface="Times New Roman" panose="02020603050405020304" pitchFamily="18" charset="0"/>
              </a:rPr>
              <a:t>and</a:t>
            </a:r>
            <a:r>
              <a:rPr lang="en-US" altLang="en-US" sz="2400" dirty="0" smtClean="0">
                <a:latin typeface="Times New Roman" panose="02020603050405020304" pitchFamily="18" charset="0"/>
                <a:cs typeface="Times New Roman" panose="02020603050405020304" pitchFamily="18" charset="0"/>
              </a:rPr>
              <a:t> L3+ </a:t>
            </a:r>
            <a:r>
              <a:rPr lang="en-US" altLang="en-US" sz="2400" dirty="0">
                <a:latin typeface="Times New Roman" panose="02020603050405020304" pitchFamily="18" charset="0"/>
                <a:cs typeface="Times New Roman" panose="02020603050405020304" pitchFamily="18" charset="0"/>
              </a:rPr>
              <a:t>ELEMENTS, PLUS</a:t>
            </a:r>
          </a:p>
          <a:p>
            <a:pPr eaLnBrk="1" hangingPunct="1">
              <a:buClr>
                <a:schemeClr val="tx1"/>
              </a:buClr>
              <a:buFont typeface="Arial" panose="020B0604020202020204" pitchFamily="34" charset="0"/>
              <a:buChar char="•"/>
              <a:defRPr/>
            </a:pPr>
            <a:r>
              <a:rPr lang="en-US" altLang="en-US" sz="2400" dirty="0" smtClean="0">
                <a:latin typeface="Times New Roman" panose="02020603050405020304" pitchFamily="18" charset="0"/>
                <a:cs typeface="Times New Roman" panose="02020603050405020304" pitchFamily="18" charset="0"/>
              </a:rPr>
              <a:t>ALMOST ALL SOCIOLINGUISTIC AND CULTURAL REFERENCES</a:t>
            </a:r>
          </a:p>
          <a:p>
            <a:pPr eaLnBrk="1" hangingPunct="1">
              <a:buClr>
                <a:schemeClr val="tx1"/>
              </a:buClr>
              <a:buFont typeface="Arial" panose="020B0604020202020204" pitchFamily="34" charset="0"/>
              <a:buChar char="•"/>
              <a:defRPr/>
            </a:pPr>
            <a:r>
              <a:rPr lang="en-US" altLang="en-US" sz="2400" dirty="0" smtClean="0">
                <a:latin typeface="Times New Roman" panose="02020603050405020304" pitchFamily="18" charset="0"/>
                <a:cs typeface="Times New Roman" panose="02020603050405020304" pitchFamily="18" charset="0"/>
              </a:rPr>
              <a:t>INTENT OF AUTHOR’S USE OF NUANCE &amp; SUBTLETY</a:t>
            </a:r>
            <a:endParaRPr lang="en-US" altLang="en-US" sz="2400" dirty="0">
              <a:latin typeface="Times New Roman" panose="02020603050405020304" pitchFamily="18" charset="0"/>
              <a:cs typeface="Times New Roman" panose="02020603050405020304" pitchFamily="18" charset="0"/>
            </a:endParaRPr>
          </a:p>
          <a:p>
            <a:pPr eaLnBrk="1" hangingPunct="1">
              <a:buClr>
                <a:schemeClr val="tx1"/>
              </a:buClr>
              <a:buFont typeface="Arial" panose="020B0604020202020204" pitchFamily="34" charset="0"/>
              <a:buChar char="•"/>
              <a:defRPr/>
            </a:pPr>
            <a:r>
              <a:rPr lang="en-US" altLang="en-US" sz="2400" dirty="0" smtClean="0">
                <a:latin typeface="Times New Roman" panose="02020603050405020304" pitchFamily="18" charset="0"/>
                <a:cs typeface="Times New Roman" panose="02020603050405020304" pitchFamily="18" charset="0"/>
              </a:rPr>
              <a:t>“BEYOND THE LINES” (FULL CULTURAL, POLITICAL, OR SOCIAL RAMIFICATIONS OF TEXTS)</a:t>
            </a:r>
            <a:endParaRPr lang="en-US" altLang="en-US" sz="2400" dirty="0">
              <a:latin typeface="Times New Roman" panose="02020603050405020304" pitchFamily="18" charset="0"/>
              <a:cs typeface="Times New Roman" panose="02020603050405020304" pitchFamily="18" charset="0"/>
            </a:endParaRPr>
          </a:p>
          <a:p>
            <a:pPr eaLnBrk="1" hangingPunct="1">
              <a:buClr>
                <a:schemeClr val="tx1"/>
              </a:buClr>
              <a:buFont typeface="Arial" panose="020B0604020202020204" pitchFamily="34" charset="0"/>
              <a:buChar char="•"/>
              <a:defRPr/>
            </a:pPr>
            <a:r>
              <a:rPr lang="en-US" altLang="en-US" sz="2400" dirty="0" smtClean="0">
                <a:latin typeface="Times New Roman" panose="02020603050405020304" pitchFamily="18" charset="0"/>
                <a:cs typeface="Times New Roman" panose="02020603050405020304" pitchFamily="18" charset="0"/>
              </a:rPr>
              <a:t>RELATIONSHIPS AMONG SOPHISTICATED MATERIALS</a:t>
            </a:r>
          </a:p>
          <a:p>
            <a:pPr eaLnBrk="1" hangingPunct="1">
              <a:buClr>
                <a:schemeClr val="tx1"/>
              </a:buClr>
              <a:buFont typeface="Arial" panose="020B0604020202020204" pitchFamily="34" charset="0"/>
              <a:buChar char="•"/>
              <a:defRPr/>
            </a:pPr>
            <a:r>
              <a:rPr lang="en-US" altLang="en-US" sz="2400" dirty="0" smtClean="0">
                <a:latin typeface="Times New Roman" panose="02020603050405020304" pitchFamily="18" charset="0"/>
                <a:cs typeface="Times New Roman" panose="02020603050405020304" pitchFamily="18" charset="0"/>
              </a:rPr>
              <a:t>EDITORIAL, CONJECTURAL, AND LITERARY TEXTS ON ANY TOPIC DIRECTED TO GENERAL READER</a:t>
            </a:r>
          </a:p>
          <a:p>
            <a:pPr eaLnBrk="1" hangingPunct="1">
              <a:buClr>
                <a:schemeClr val="tx1"/>
              </a:buClr>
              <a:buFont typeface="Arial" panose="020B0604020202020204" pitchFamily="34" charset="0"/>
              <a:buChar char="•"/>
              <a:defRPr/>
            </a:pPr>
            <a:r>
              <a:rPr lang="en-US" altLang="en-US" sz="2400" dirty="0" smtClean="0">
                <a:latin typeface="Times New Roman" panose="02020603050405020304" pitchFamily="18" charset="0"/>
                <a:cs typeface="Times New Roman" panose="02020603050405020304" pitchFamily="18" charset="0"/>
              </a:rPr>
              <a:t>ESSENTIALLY ALL MATERIALS IN HIS/HER FIELD</a:t>
            </a:r>
          </a:p>
          <a:p>
            <a:pPr eaLnBrk="1" hangingPunct="1">
              <a:buClr>
                <a:schemeClr val="tx1"/>
              </a:buClr>
              <a:buFont typeface="Arial" panose="020B0604020202020204" pitchFamily="34" charset="0"/>
              <a:buChar char="•"/>
              <a:defRPr/>
            </a:pPr>
            <a:endParaRPr lang="en-US" altLang="en-US" sz="2000" b="1" dirty="0">
              <a:latin typeface="Cooper Black" panose="0208090404030B020404" pitchFamily="18" charset="0"/>
            </a:endParaRPr>
          </a:p>
          <a:p>
            <a:pPr marL="0" indent="0">
              <a:buNone/>
            </a:pPr>
            <a:endParaRPr lang="en-US" b="1" i="1" dirty="0"/>
          </a:p>
        </p:txBody>
      </p:sp>
      <p:sp>
        <p:nvSpPr>
          <p:cNvPr id="4" name="Date Placeholder 3"/>
          <p:cNvSpPr>
            <a:spLocks noGrp="1"/>
          </p:cNvSpPr>
          <p:nvPr>
            <p:ph type="dt" sz="half" idx="10"/>
          </p:nvPr>
        </p:nvSpPr>
        <p:spPr/>
        <p:txBody>
          <a:bodyPr/>
          <a:lstStyle/>
          <a:p>
            <a:pPr>
              <a:defRPr/>
            </a:pPr>
            <a:r>
              <a:rPr lang="en-US" dirty="0" smtClean="0"/>
              <a:t>8/25/2016</a:t>
            </a:r>
            <a:endParaRPr lang="en-US" dirty="0"/>
          </a:p>
        </p:txBody>
      </p:sp>
      <p:sp>
        <p:nvSpPr>
          <p:cNvPr id="5" name="Slide Number Placeholder 4"/>
          <p:cNvSpPr>
            <a:spLocks noGrp="1"/>
          </p:cNvSpPr>
          <p:nvPr>
            <p:ph type="sldNum" sz="quarter" idx="12"/>
          </p:nvPr>
        </p:nvSpPr>
        <p:spPr/>
        <p:txBody>
          <a:bodyPr/>
          <a:lstStyle/>
          <a:p>
            <a:fld id="{7C33F1AA-CA55-496B-B442-767B4F311184}" type="slidenum">
              <a:rPr lang="en-US" smtClean="0"/>
              <a:pPr/>
              <a:t>18</a:t>
            </a:fld>
            <a:endParaRPr lang="en-US"/>
          </a:p>
        </p:txBody>
      </p:sp>
    </p:spTree>
    <p:extLst>
      <p:ext uri="{BB962C8B-B14F-4D97-AF65-F5344CB8AC3E}">
        <p14:creationId xmlns:p14="http://schemas.microsoft.com/office/powerpoint/2010/main" val="160371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3200" b="0" dirty="0" smtClean="0">
                <a:latin typeface="Times New Roman" panose="02020603050405020304" pitchFamily="18" charset="0"/>
                <a:cs typeface="Times New Roman" panose="02020603050405020304" pitchFamily="18" charset="0"/>
              </a:rPr>
              <a:t>Additional Considerations for </a:t>
            </a:r>
            <a:br>
              <a:rPr lang="en-US" sz="3200" b="0" dirty="0" smtClean="0">
                <a:latin typeface="Times New Roman" panose="02020603050405020304" pitchFamily="18" charset="0"/>
                <a:cs typeface="Times New Roman" panose="02020603050405020304" pitchFamily="18" charset="0"/>
              </a:rPr>
            </a:br>
            <a:r>
              <a:rPr lang="en-US" sz="3200" b="0" dirty="0" smtClean="0">
                <a:latin typeface="Times New Roman" panose="02020603050405020304" pitchFamily="18" charset="0"/>
                <a:cs typeface="Times New Roman" panose="02020603050405020304" pitchFamily="18" charset="0"/>
              </a:rPr>
              <a:t>Assessing Listening at Levels 3+ and 4</a:t>
            </a:r>
            <a:endParaRPr lang="en-US" sz="3200" b="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905000"/>
            <a:ext cx="8229600" cy="4267200"/>
          </a:xfrm>
        </p:spPr>
        <p:txBody>
          <a:bodyPr/>
          <a:lstStyle/>
          <a:p>
            <a:r>
              <a:rPr lang="en-US" sz="2800" cap="all" dirty="0">
                <a:latin typeface="Times New Roman" panose="02020603050405020304" pitchFamily="18" charset="0"/>
                <a:cs typeface="Times New Roman" panose="02020603050405020304" pitchFamily="18" charset="0"/>
              </a:rPr>
              <a:t>Number of speakers: maximum of 4</a:t>
            </a:r>
          </a:p>
          <a:p>
            <a:r>
              <a:rPr lang="en-US" sz="2800" cap="all" dirty="0">
                <a:latin typeface="Times New Roman" panose="02020603050405020304" pitchFamily="18" charset="0"/>
                <a:cs typeface="Times New Roman" panose="02020603050405020304" pitchFamily="18" charset="0"/>
              </a:rPr>
              <a:t>Speech styles vary with purpose and audience and include planned and spontaneous speech</a:t>
            </a:r>
          </a:p>
          <a:p>
            <a:r>
              <a:rPr lang="en-US" sz="2800" cap="all" dirty="0">
                <a:latin typeface="Times New Roman" panose="02020603050405020304" pitchFamily="18" charset="0"/>
                <a:cs typeface="Times New Roman" panose="02020603050405020304" pitchFamily="18" charset="0"/>
              </a:rPr>
              <a:t>Oral features include repairs, omissions, contractions, false starts, stress and intonation modulations, individual and regional accents </a:t>
            </a:r>
          </a:p>
        </p:txBody>
      </p:sp>
      <p:sp>
        <p:nvSpPr>
          <p:cNvPr id="4" name="Date Placeholder 3"/>
          <p:cNvSpPr>
            <a:spLocks noGrp="1"/>
          </p:cNvSpPr>
          <p:nvPr>
            <p:ph type="dt" sz="half" idx="10"/>
          </p:nvPr>
        </p:nvSpPr>
        <p:spPr/>
        <p:txBody>
          <a:bodyPr/>
          <a:lstStyle/>
          <a:p>
            <a:pPr>
              <a:defRPr/>
            </a:pPr>
            <a:r>
              <a:rPr lang="en-US" dirty="0" smtClean="0"/>
              <a:t>8/25/2016</a:t>
            </a:r>
            <a:endParaRPr lang="en-US" dirty="0"/>
          </a:p>
        </p:txBody>
      </p:sp>
      <p:sp>
        <p:nvSpPr>
          <p:cNvPr id="5" name="Slide Number Placeholder 4"/>
          <p:cNvSpPr>
            <a:spLocks noGrp="1"/>
          </p:cNvSpPr>
          <p:nvPr>
            <p:ph type="sldNum" sz="quarter" idx="12"/>
          </p:nvPr>
        </p:nvSpPr>
        <p:spPr/>
        <p:txBody>
          <a:bodyPr/>
          <a:lstStyle/>
          <a:p>
            <a:fld id="{7C33F1AA-CA55-496B-B442-767B4F311184}" type="slidenum">
              <a:rPr lang="en-US" smtClean="0"/>
              <a:pPr/>
              <a:t>19</a:t>
            </a:fld>
            <a:endParaRPr lang="en-US" dirty="0"/>
          </a:p>
        </p:txBody>
      </p:sp>
    </p:spTree>
    <p:extLst>
      <p:ext uri="{BB962C8B-B14F-4D97-AF65-F5344CB8AC3E}">
        <p14:creationId xmlns:p14="http://schemas.microsoft.com/office/powerpoint/2010/main" val="560626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200" b="0" dirty="0">
                <a:latin typeface="Times New Roman" panose="02020603050405020304" pitchFamily="18" charset="0"/>
                <a:cs typeface="Times New Roman" panose="02020603050405020304" pitchFamily="18" charset="0"/>
              </a:rPr>
              <a:t>Building a Validity Argument for DLPT5</a:t>
            </a:r>
          </a:p>
        </p:txBody>
      </p:sp>
      <p:sp>
        <p:nvSpPr>
          <p:cNvPr id="3" name="Content Placeholder 2"/>
          <p:cNvSpPr>
            <a:spLocks noGrp="1"/>
          </p:cNvSpPr>
          <p:nvPr>
            <p:ph idx="1"/>
          </p:nvPr>
        </p:nvSpPr>
        <p:spPr>
          <a:xfrm>
            <a:off x="304800" y="1828800"/>
            <a:ext cx="8229600" cy="4373563"/>
          </a:xfrm>
        </p:spPr>
        <p:txBody>
          <a:bodyPr/>
          <a:lstStyle/>
          <a:p>
            <a:pPr marL="0" indent="0" algn="ctr">
              <a:buNone/>
            </a:pPr>
            <a:endParaRPr lang="en-US" sz="2800" dirty="0" smtClean="0"/>
          </a:p>
          <a:p>
            <a:pPr marL="0" indent="0" algn="ctr">
              <a:buNone/>
            </a:pPr>
            <a:r>
              <a:rPr lang="en-US" sz="3600" dirty="0" smtClean="0">
                <a:latin typeface="Times New Roman" panose="02020603050405020304" pitchFamily="18" charset="0"/>
                <a:cs typeface="Times New Roman" panose="02020603050405020304" pitchFamily="18" charset="0"/>
              </a:rPr>
              <a:t>Ultimate claim: </a:t>
            </a:r>
          </a:p>
          <a:p>
            <a:pPr marL="0" indent="0" algn="ctr">
              <a:buNone/>
            </a:pPr>
            <a:endParaRPr lang="en-US" sz="2800" dirty="0" smtClean="0">
              <a:latin typeface="Times New Roman" panose="02020603050405020304" pitchFamily="18" charset="0"/>
              <a:cs typeface="Times New Roman" panose="02020603050405020304" pitchFamily="18" charset="0"/>
            </a:endParaRPr>
          </a:p>
          <a:p>
            <a:pPr marL="0" indent="0" algn="ctr">
              <a:buNone/>
            </a:pPr>
            <a:r>
              <a:rPr lang="en-US" sz="2800" dirty="0" smtClean="0">
                <a:latin typeface="Times New Roman" panose="02020603050405020304" pitchFamily="18" charset="0"/>
                <a:cs typeface="Times New Roman" panose="02020603050405020304" pitchFamily="18" charset="0"/>
              </a:rPr>
              <a:t>The assigned ILR level reflects the general target language proficiency of DLPT5 test takers in understanding the target language as it is heard or read within contexts relevant to the USG.</a:t>
            </a:r>
            <a:endParaRPr lang="en-US" sz="28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dirty="0"/>
              <a:t>8/25/2016</a:t>
            </a:r>
          </a:p>
        </p:txBody>
      </p:sp>
      <p:sp>
        <p:nvSpPr>
          <p:cNvPr id="5" name="Slide Number Placeholder 4"/>
          <p:cNvSpPr>
            <a:spLocks noGrp="1"/>
          </p:cNvSpPr>
          <p:nvPr>
            <p:ph type="sldNum" sz="quarter" idx="12"/>
          </p:nvPr>
        </p:nvSpPr>
        <p:spPr/>
        <p:txBody>
          <a:bodyPr/>
          <a:lstStyle/>
          <a:p>
            <a:fld id="{7C33F1AA-CA55-496B-B442-767B4F311184}" type="slidenum">
              <a:rPr lang="en-US" smtClean="0"/>
              <a:pPr/>
              <a:t>2</a:t>
            </a:fld>
            <a:endParaRPr lang="en-US"/>
          </a:p>
        </p:txBody>
      </p:sp>
    </p:spTree>
    <p:extLst>
      <p:ext uri="{BB962C8B-B14F-4D97-AF65-F5344CB8AC3E}">
        <p14:creationId xmlns:p14="http://schemas.microsoft.com/office/powerpoint/2010/main" val="4058800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2800" b="0" dirty="0" smtClean="0">
                <a:latin typeface="Times New Roman" panose="02020603050405020304" pitchFamily="18" charset="0"/>
                <a:cs typeface="Times New Roman" panose="02020603050405020304" pitchFamily="18" charset="0"/>
              </a:rPr>
              <a:t>Abilities and Testable Points at Levels 3+ and 4</a:t>
            </a:r>
            <a:endParaRPr lang="en-US" sz="2800" b="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48200"/>
          </a:xfrm>
        </p:spPr>
        <p:txBody>
          <a:bodyPr/>
          <a:lstStyle/>
          <a:p>
            <a:r>
              <a:rPr lang="en-US" sz="1800" cap="all" dirty="0">
                <a:latin typeface="Times New Roman" panose="02020603050405020304" pitchFamily="18" charset="0"/>
                <a:cs typeface="Times New Roman" panose="02020603050405020304" pitchFamily="18" charset="0"/>
              </a:rPr>
              <a:t>Summarize (main </a:t>
            </a:r>
            <a:r>
              <a:rPr lang="en-US" sz="1800" cap="all" dirty="0" smtClean="0">
                <a:latin typeface="Times New Roman" panose="02020603050405020304" pitchFamily="18" charset="0"/>
                <a:cs typeface="Times New Roman" panose="02020603050405020304" pitchFamily="18" charset="0"/>
              </a:rPr>
              <a:t>ideas </a:t>
            </a:r>
            <a:r>
              <a:rPr lang="en-US" sz="1800" cap="all" dirty="0">
                <a:latin typeface="Times New Roman" panose="02020603050405020304" pitchFamily="18" charset="0"/>
                <a:cs typeface="Times New Roman" panose="02020603050405020304" pitchFamily="18" charset="0"/>
              </a:rPr>
              <a:t>corresponding to the textual complexities of Level 3+ and 4 passages)</a:t>
            </a:r>
          </a:p>
          <a:p>
            <a:r>
              <a:rPr lang="en-US" sz="1800" cap="all" dirty="0">
                <a:latin typeface="Times New Roman" panose="02020603050405020304" pitchFamily="18" charset="0"/>
                <a:cs typeface="Times New Roman" panose="02020603050405020304" pitchFamily="18" charset="0"/>
              </a:rPr>
              <a:t>Interpret (major details corresponding to the textual complexities of Level 3+ and 4 passages)</a:t>
            </a:r>
          </a:p>
          <a:p>
            <a:r>
              <a:rPr lang="en-US" sz="1800" cap="all" dirty="0">
                <a:latin typeface="Times New Roman" panose="02020603050405020304" pitchFamily="18" charset="0"/>
                <a:cs typeface="Times New Roman" panose="02020603050405020304" pitchFamily="18" charset="0"/>
              </a:rPr>
              <a:t>Analyze (lines of argumentation)</a:t>
            </a:r>
          </a:p>
          <a:p>
            <a:r>
              <a:rPr lang="en-US" sz="1800" cap="all" dirty="0">
                <a:latin typeface="Times New Roman" panose="02020603050405020304" pitchFamily="18" charset="0"/>
                <a:cs typeface="Times New Roman" panose="02020603050405020304" pitchFamily="18" charset="0"/>
              </a:rPr>
              <a:t>Analyze (organization of the text)</a:t>
            </a:r>
          </a:p>
          <a:p>
            <a:r>
              <a:rPr lang="en-US" sz="1800" cap="all" dirty="0">
                <a:latin typeface="Times New Roman" panose="02020603050405020304" pitchFamily="18" charset="0"/>
                <a:cs typeface="Times New Roman" panose="02020603050405020304" pitchFamily="18" charset="0"/>
              </a:rPr>
              <a:t>Evaluate (conclusions/suggestions)</a:t>
            </a:r>
          </a:p>
          <a:p>
            <a:r>
              <a:rPr lang="en-US" sz="1800" cap="all" dirty="0">
                <a:latin typeface="Times New Roman" panose="02020603050405020304" pitchFamily="18" charset="0"/>
                <a:cs typeface="Times New Roman" panose="02020603050405020304" pitchFamily="18" charset="0"/>
              </a:rPr>
              <a:t>Outline (points of view, pros and cons)</a:t>
            </a:r>
          </a:p>
          <a:p>
            <a:r>
              <a:rPr lang="en-US" sz="1800" cap="all" dirty="0">
                <a:latin typeface="Times New Roman" panose="02020603050405020304" pitchFamily="18" charset="0"/>
                <a:cs typeface="Times New Roman" panose="02020603050405020304" pitchFamily="18" charset="0"/>
              </a:rPr>
              <a:t>Summarize (synthesis of ideas)</a:t>
            </a:r>
          </a:p>
          <a:p>
            <a:r>
              <a:rPr lang="en-US" sz="1800" cap="all" dirty="0">
                <a:latin typeface="Times New Roman" panose="02020603050405020304" pitchFamily="18" charset="0"/>
                <a:cs typeface="Times New Roman" panose="02020603050405020304" pitchFamily="18" charset="0"/>
              </a:rPr>
              <a:t>Infer idioms, sociolinguistic and cultural references and/or allusions</a:t>
            </a:r>
          </a:p>
          <a:p>
            <a:r>
              <a:rPr lang="en-US" sz="1800" cap="all" dirty="0">
                <a:latin typeface="Times New Roman" panose="02020603050405020304" pitchFamily="18" charset="0"/>
                <a:cs typeface="Times New Roman" panose="02020603050405020304" pitchFamily="18" charset="0"/>
              </a:rPr>
              <a:t>Attribute speakers’/writers’ position/attitude/state of mind/mood, emotions</a:t>
            </a:r>
          </a:p>
          <a:p>
            <a:r>
              <a:rPr lang="en-US" sz="1800" cap="all" dirty="0">
                <a:latin typeface="Times New Roman" panose="02020603050405020304" pitchFamily="18" charset="0"/>
                <a:cs typeface="Times New Roman" panose="02020603050405020304" pitchFamily="18" charset="0"/>
              </a:rPr>
              <a:t>Check speakers</a:t>
            </a:r>
            <a:r>
              <a:rPr lang="en-US" sz="1800" cap="all" dirty="0" smtClean="0">
                <a:latin typeface="Times New Roman" panose="02020603050405020304" pitchFamily="18" charset="0"/>
                <a:cs typeface="Times New Roman" panose="02020603050405020304" pitchFamily="18" charset="0"/>
              </a:rPr>
              <a:t>’/writers</a:t>
            </a:r>
            <a:r>
              <a:rPr lang="en-US" sz="1800" cap="all" dirty="0">
                <a:latin typeface="Times New Roman" panose="02020603050405020304" pitchFamily="18" charset="0"/>
                <a:cs typeface="Times New Roman" panose="02020603050405020304" pitchFamily="18" charset="0"/>
              </a:rPr>
              <a:t>’ intended purpose</a:t>
            </a:r>
          </a:p>
          <a:p>
            <a:r>
              <a:rPr lang="en-US" sz="1800" cap="all" dirty="0">
                <a:latin typeface="Times New Roman" panose="02020603050405020304" pitchFamily="18" charset="0"/>
                <a:cs typeface="Times New Roman" panose="02020603050405020304" pitchFamily="18" charset="0"/>
              </a:rPr>
              <a:t>Check </a:t>
            </a:r>
            <a:r>
              <a:rPr lang="en-US" sz="1800" cap="all" dirty="0" smtClean="0">
                <a:latin typeface="Times New Roman" panose="02020603050405020304" pitchFamily="18" charset="0"/>
                <a:cs typeface="Times New Roman" panose="02020603050405020304" pitchFamily="18" charset="0"/>
              </a:rPr>
              <a:t>passage-based </a:t>
            </a:r>
            <a:r>
              <a:rPr lang="en-US" sz="1800" cap="all" dirty="0">
                <a:latin typeface="Times New Roman" panose="02020603050405020304" pitchFamily="18" charset="0"/>
                <a:cs typeface="Times New Roman" panose="02020603050405020304" pitchFamily="18" charset="0"/>
              </a:rPr>
              <a:t>predictions</a:t>
            </a:r>
          </a:p>
          <a:p>
            <a:endParaRPr lang="en-US" sz="1600" dirty="0"/>
          </a:p>
        </p:txBody>
      </p:sp>
      <p:sp>
        <p:nvSpPr>
          <p:cNvPr id="4" name="Date Placeholder 3"/>
          <p:cNvSpPr>
            <a:spLocks noGrp="1"/>
          </p:cNvSpPr>
          <p:nvPr>
            <p:ph type="dt" sz="half" idx="10"/>
          </p:nvPr>
        </p:nvSpPr>
        <p:spPr/>
        <p:txBody>
          <a:bodyPr/>
          <a:lstStyle/>
          <a:p>
            <a:pPr>
              <a:defRPr/>
            </a:pPr>
            <a:r>
              <a:rPr lang="en-US" dirty="0"/>
              <a:t>8/25/2016</a:t>
            </a:r>
          </a:p>
        </p:txBody>
      </p:sp>
      <p:sp>
        <p:nvSpPr>
          <p:cNvPr id="5" name="Slide Number Placeholder 4"/>
          <p:cNvSpPr>
            <a:spLocks noGrp="1"/>
          </p:cNvSpPr>
          <p:nvPr>
            <p:ph type="sldNum" sz="quarter" idx="12"/>
          </p:nvPr>
        </p:nvSpPr>
        <p:spPr/>
        <p:txBody>
          <a:bodyPr/>
          <a:lstStyle/>
          <a:p>
            <a:fld id="{7C33F1AA-CA55-496B-B442-767B4F311184}" type="slidenum">
              <a:rPr lang="en-US" smtClean="0"/>
              <a:pPr/>
              <a:t>20</a:t>
            </a:fld>
            <a:endParaRPr lang="en-US"/>
          </a:p>
        </p:txBody>
      </p:sp>
    </p:spTree>
    <p:extLst>
      <p:ext uri="{BB962C8B-B14F-4D97-AF65-F5344CB8AC3E}">
        <p14:creationId xmlns:p14="http://schemas.microsoft.com/office/powerpoint/2010/main" val="23136130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600" b="0" dirty="0" smtClean="0">
                <a:latin typeface="Times New Roman" panose="02020603050405020304" pitchFamily="18" charset="0"/>
                <a:cs typeface="Times New Roman" panose="02020603050405020304" pitchFamily="18" charset="0"/>
              </a:rPr>
              <a:t>Level 4 Examples</a:t>
            </a:r>
            <a:endParaRPr lang="en-US" sz="3600" b="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dirty="0" smtClean="0"/>
              <a:t>8/25/2016</a:t>
            </a:r>
            <a:endParaRPr lang="en-US" dirty="0"/>
          </a:p>
        </p:txBody>
      </p:sp>
      <p:sp>
        <p:nvSpPr>
          <p:cNvPr id="5" name="Slide Number Placeholder 4"/>
          <p:cNvSpPr>
            <a:spLocks noGrp="1"/>
          </p:cNvSpPr>
          <p:nvPr>
            <p:ph type="sldNum" sz="quarter" idx="12"/>
          </p:nvPr>
        </p:nvSpPr>
        <p:spPr/>
        <p:txBody>
          <a:bodyPr/>
          <a:lstStyle/>
          <a:p>
            <a:fld id="{7C33F1AA-CA55-496B-B442-767B4F311184}" type="slidenum">
              <a:rPr lang="en-US" smtClean="0"/>
              <a:pPr/>
              <a:t>21</a:t>
            </a:fld>
            <a:endParaRPr lang="en-US"/>
          </a:p>
        </p:txBody>
      </p:sp>
      <p:sp>
        <p:nvSpPr>
          <p:cNvPr id="3" name="Content Placeholder 2"/>
          <p:cNvSpPr>
            <a:spLocks noGrp="1"/>
          </p:cNvSpPr>
          <p:nvPr>
            <p:ph idx="1"/>
          </p:nvPr>
        </p:nvSpPr>
        <p:spPr/>
        <p:txBody>
          <a:bodyPr/>
          <a:lstStyle/>
          <a:p>
            <a:pPr marL="0" indent="0" eaLnBrk="1" hangingPunct="1">
              <a:buClr>
                <a:schemeClr val="tx1"/>
              </a:buClr>
              <a:buNone/>
              <a:defRPr/>
            </a:pPr>
            <a:r>
              <a:rPr lang="en-US" altLang="en-US" dirty="0">
                <a:latin typeface="Times New Roman" panose="02020603050405020304" pitchFamily="18" charset="0"/>
                <a:cs typeface="Times New Roman" panose="02020603050405020304" pitchFamily="18" charset="0"/>
              </a:rPr>
              <a:t>Reading</a:t>
            </a:r>
          </a:p>
          <a:p>
            <a:pPr marL="0" indent="0" eaLnBrk="1" hangingPunct="1">
              <a:buClr>
                <a:schemeClr val="tx1"/>
              </a:buClr>
              <a:buNone/>
              <a:defRPr/>
            </a:pPr>
            <a:endParaRPr lang="en-US" altLang="en-US" dirty="0" smtClean="0">
              <a:latin typeface="Times New Roman" panose="02020603050405020304" pitchFamily="18" charset="0"/>
              <a:cs typeface="Times New Roman" panose="02020603050405020304" pitchFamily="18" charset="0"/>
            </a:endParaRPr>
          </a:p>
          <a:p>
            <a:pPr marL="0" indent="0" eaLnBrk="1" hangingPunct="1">
              <a:buClr>
                <a:schemeClr val="tx1"/>
              </a:buClr>
              <a:buNone/>
              <a:defRPr/>
            </a:pPr>
            <a:endParaRPr lang="en-US" altLang="en-US" dirty="0">
              <a:latin typeface="Times New Roman" panose="02020603050405020304" pitchFamily="18" charset="0"/>
              <a:cs typeface="Times New Roman" panose="02020603050405020304" pitchFamily="18" charset="0"/>
            </a:endParaRPr>
          </a:p>
          <a:p>
            <a:pPr marL="0" indent="0" eaLnBrk="1" hangingPunct="1">
              <a:buClr>
                <a:schemeClr val="tx1"/>
              </a:buClr>
              <a:buNone/>
              <a:defRPr/>
            </a:pPr>
            <a:endParaRPr lang="en-US" altLang="en-US" dirty="0" smtClean="0">
              <a:latin typeface="Times New Roman" panose="02020603050405020304" pitchFamily="18" charset="0"/>
              <a:cs typeface="Times New Roman" panose="02020603050405020304" pitchFamily="18" charset="0"/>
            </a:endParaRPr>
          </a:p>
          <a:p>
            <a:pPr marL="0" indent="0" eaLnBrk="1" hangingPunct="1">
              <a:buClr>
                <a:schemeClr val="tx1"/>
              </a:buClr>
              <a:buNone/>
              <a:defRPr/>
            </a:pPr>
            <a:r>
              <a:rPr lang="en-US" altLang="en-US" dirty="0" smtClean="0">
                <a:latin typeface="Times New Roman" panose="02020603050405020304" pitchFamily="18" charset="0"/>
                <a:cs typeface="Times New Roman" panose="02020603050405020304" pitchFamily="18" charset="0"/>
              </a:rPr>
              <a:t>Listening</a:t>
            </a:r>
            <a:endParaRPr lang="en-US" altLang="en-US" dirty="0">
              <a:latin typeface="Times New Roman" panose="02020603050405020304" pitchFamily="18" charset="0"/>
              <a:cs typeface="Times New Roman" panose="02020603050405020304" pitchFamily="18" charset="0"/>
            </a:endParaRPr>
          </a:p>
        </p:txBody>
      </p:sp>
      <p:pic>
        <p:nvPicPr>
          <p:cNvPr id="6" name="Bernstein_Unanswered1_MusGrammar.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47800" y="4876800"/>
            <a:ext cx="609600" cy="609600"/>
          </a:xfrm>
          <a:prstGeom prst="rect">
            <a:avLst/>
          </a:prstGeom>
        </p:spPr>
      </p:pic>
      <p:sp>
        <p:nvSpPr>
          <p:cNvPr id="7" name="TextBox 6"/>
          <p:cNvSpPr txBox="1"/>
          <p:nvPr/>
        </p:nvSpPr>
        <p:spPr>
          <a:xfrm>
            <a:off x="914400" y="5943600"/>
            <a:ext cx="1905000" cy="38100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Musical Grammar</a:t>
            </a:r>
            <a:endParaRPr lang="en-US" dirty="0">
              <a:latin typeface="Times New Roman" panose="02020603050405020304" pitchFamily="18" charset="0"/>
              <a:cs typeface="Times New Roman" panose="02020603050405020304" pitchFamily="18" charset="0"/>
            </a:endParaRPr>
          </a:p>
        </p:txBody>
      </p:sp>
      <p:pic>
        <p:nvPicPr>
          <p:cNvPr id="8" name="cemetery.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6248400" y="4876800"/>
            <a:ext cx="609600" cy="609600"/>
          </a:xfrm>
          <a:prstGeom prst="rect">
            <a:avLst/>
          </a:prstGeom>
        </p:spPr>
      </p:pic>
      <p:sp>
        <p:nvSpPr>
          <p:cNvPr id="9" name="TextBox 8"/>
          <p:cNvSpPr txBox="1"/>
          <p:nvPr/>
        </p:nvSpPr>
        <p:spPr>
          <a:xfrm>
            <a:off x="5715000" y="5943600"/>
            <a:ext cx="21336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Graveyard Cemetery</a:t>
            </a:r>
            <a:endParaRPr lang="en-US" dirty="0">
              <a:latin typeface="Times New Roman" panose="02020603050405020304" pitchFamily="18" charset="0"/>
              <a:cs typeface="Times New Roman" panose="02020603050405020304" pitchFamily="18" charset="0"/>
            </a:endParaRPr>
          </a:p>
        </p:txBody>
      </p:sp>
      <p:graphicFrame>
        <p:nvGraphicFramePr>
          <p:cNvPr id="10" name="Object 9">
            <a:hlinkClick r:id="" action="ppaction://ole?verb=0"/>
          </p:cNvPr>
          <p:cNvGraphicFramePr>
            <a:graphicFrameLocks noChangeAspect="1"/>
          </p:cNvGraphicFramePr>
          <p:nvPr>
            <p:extLst>
              <p:ext uri="{D42A27DB-BD31-4B8C-83A1-F6EECF244321}">
                <p14:modId xmlns:p14="http://schemas.microsoft.com/office/powerpoint/2010/main" val="2257867032"/>
              </p:ext>
            </p:extLst>
          </p:nvPr>
        </p:nvGraphicFramePr>
        <p:xfrm>
          <a:off x="1524000" y="2438400"/>
          <a:ext cx="582926" cy="754365"/>
        </p:xfrm>
        <a:graphic>
          <a:graphicData uri="http://schemas.openxmlformats.org/presentationml/2006/ole">
            <mc:AlternateContent xmlns:mc="http://schemas.openxmlformats.org/markup-compatibility/2006">
              <mc:Choice xmlns:v="urn:schemas-microsoft-com:vml" Requires="v">
                <p:oleObj spid="_x0000_s3229" name="Acrobat Document" r:id="rId9" imgW="5829261" imgH="7543646" progId="Acrobat.Document.11">
                  <p:embed/>
                </p:oleObj>
              </mc:Choice>
              <mc:Fallback>
                <p:oleObj name="Acrobat Document" r:id="rId9" imgW="5829261" imgH="7543646" progId="Acrobat.Document.11">
                  <p:embed/>
                  <p:pic>
                    <p:nvPicPr>
                      <p:cNvPr id="0" name=""/>
                      <p:cNvPicPr/>
                      <p:nvPr/>
                    </p:nvPicPr>
                    <p:blipFill>
                      <a:blip r:embed="rId10"/>
                      <a:stretch>
                        <a:fillRect/>
                      </a:stretch>
                    </p:blipFill>
                    <p:spPr>
                      <a:xfrm>
                        <a:off x="1524000" y="2438400"/>
                        <a:ext cx="582926" cy="754365"/>
                      </a:xfrm>
                      <a:prstGeom prst="rect">
                        <a:avLst/>
                      </a:prstGeom>
                    </p:spPr>
                  </p:pic>
                </p:oleObj>
              </mc:Fallback>
            </mc:AlternateContent>
          </a:graphicData>
        </a:graphic>
      </p:graphicFrame>
      <p:sp>
        <p:nvSpPr>
          <p:cNvPr id="11" name="TextBox 10"/>
          <p:cNvSpPr txBox="1"/>
          <p:nvPr/>
        </p:nvSpPr>
        <p:spPr>
          <a:xfrm>
            <a:off x="685800" y="3429000"/>
            <a:ext cx="25908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What the Buffalo Tells Us</a:t>
            </a:r>
            <a:endParaRPr lang="en-US"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943600" y="3429000"/>
            <a:ext cx="12192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NASCAR</a:t>
            </a:r>
            <a:endParaRPr lang="en-US" dirty="0">
              <a:latin typeface="Times New Roman" panose="02020603050405020304" pitchFamily="18" charset="0"/>
              <a:cs typeface="Times New Roman" panose="02020603050405020304" pitchFamily="18" charset="0"/>
            </a:endParaRPr>
          </a:p>
        </p:txBody>
      </p:sp>
      <p:graphicFrame>
        <p:nvGraphicFramePr>
          <p:cNvPr id="14" name="Object 13">
            <a:hlinkClick r:id="" action="ppaction://ole?verb=0"/>
          </p:cNvPr>
          <p:cNvGraphicFramePr>
            <a:graphicFrameLocks noChangeAspect="1"/>
          </p:cNvGraphicFramePr>
          <p:nvPr>
            <p:extLst>
              <p:ext uri="{D42A27DB-BD31-4B8C-83A1-F6EECF244321}">
                <p14:modId xmlns:p14="http://schemas.microsoft.com/office/powerpoint/2010/main" val="610333400"/>
              </p:ext>
            </p:extLst>
          </p:nvPr>
        </p:nvGraphicFramePr>
        <p:xfrm>
          <a:off x="6172200" y="2446035"/>
          <a:ext cx="582926" cy="754365"/>
        </p:xfrm>
        <a:graphic>
          <a:graphicData uri="http://schemas.openxmlformats.org/presentationml/2006/ole">
            <mc:AlternateContent xmlns:mc="http://schemas.openxmlformats.org/markup-compatibility/2006">
              <mc:Choice xmlns:v="urn:schemas-microsoft-com:vml" Requires="v">
                <p:oleObj spid="_x0000_s3230" name="Acrobat Document" r:id="rId11" imgW="5829261" imgH="7543646" progId="Acrobat.Document.11">
                  <p:embed/>
                </p:oleObj>
              </mc:Choice>
              <mc:Fallback>
                <p:oleObj name="Acrobat Document" r:id="rId11" imgW="5829261" imgH="7543646" progId="Acrobat.Document.11">
                  <p:embed/>
                  <p:pic>
                    <p:nvPicPr>
                      <p:cNvPr id="0" name=""/>
                      <p:cNvPicPr/>
                      <p:nvPr/>
                    </p:nvPicPr>
                    <p:blipFill>
                      <a:blip r:embed="rId12"/>
                      <a:stretch>
                        <a:fillRect/>
                      </a:stretch>
                    </p:blipFill>
                    <p:spPr>
                      <a:xfrm>
                        <a:off x="6172200" y="2446035"/>
                        <a:ext cx="582926" cy="754365"/>
                      </a:xfrm>
                      <a:prstGeom prst="rect">
                        <a:avLst/>
                      </a:prstGeom>
                    </p:spPr>
                  </p:pic>
                </p:oleObj>
              </mc:Fallback>
            </mc:AlternateContent>
          </a:graphicData>
        </a:graphic>
      </p:graphicFrame>
    </p:spTree>
    <p:extLst>
      <p:ext uri="{BB962C8B-B14F-4D97-AF65-F5344CB8AC3E}">
        <p14:creationId xmlns:p14="http://schemas.microsoft.com/office/powerpoint/2010/main" val="1414723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2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5873"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9413"/>
            <a:ext cx="9144000" cy="1143000"/>
          </a:xfrm>
        </p:spPr>
        <p:txBody>
          <a:bodyPr/>
          <a:lstStyle/>
          <a:p>
            <a:r>
              <a:rPr lang="en-US" sz="3200" b="0" dirty="0">
                <a:latin typeface="Times New Roman" panose="02020603050405020304" pitchFamily="18" charset="0"/>
                <a:cs typeface="Times New Roman" panose="02020603050405020304" pitchFamily="18" charset="0"/>
              </a:rPr>
              <a:t>Where </a:t>
            </a:r>
            <a:r>
              <a:rPr lang="en-US" sz="3200" b="0" dirty="0" smtClean="0">
                <a:latin typeface="Times New Roman" panose="02020603050405020304" pitchFamily="18" charset="0"/>
                <a:cs typeface="Times New Roman" panose="02020603050405020304" pitchFamily="18" charset="0"/>
              </a:rPr>
              <a:t>Does </a:t>
            </a:r>
            <a:r>
              <a:rPr lang="en-US" sz="3200" b="0" dirty="0">
                <a:latin typeface="Times New Roman" panose="02020603050405020304" pitchFamily="18" charset="0"/>
                <a:cs typeface="Times New Roman" panose="02020603050405020304" pitchFamily="18" charset="0"/>
              </a:rPr>
              <a:t>the </a:t>
            </a:r>
            <a:r>
              <a:rPr lang="en-US" sz="3200" b="0" dirty="0" smtClean="0">
                <a:latin typeface="Times New Roman" panose="02020603050405020304" pitchFamily="18" charset="0"/>
                <a:cs typeface="Times New Roman" panose="02020603050405020304" pitchFamily="18" charset="0"/>
              </a:rPr>
              <a:t>Validity Argument Begin</a:t>
            </a:r>
            <a:r>
              <a:rPr lang="en-US" sz="3200" b="0"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457200" y="1874837"/>
            <a:ext cx="8229600" cy="4373563"/>
          </a:xfrm>
        </p:spPr>
        <p:txBody>
          <a:bodyPr/>
          <a:lstStyle/>
          <a:p>
            <a:pPr marL="0" indent="0" algn="ctr">
              <a:buNone/>
            </a:pPr>
            <a:endParaRPr lang="en-US" sz="2800" dirty="0" smtClean="0"/>
          </a:p>
          <a:p>
            <a:pPr marL="0" indent="0" algn="ctr">
              <a:buNone/>
            </a:pPr>
            <a:r>
              <a:rPr lang="en-US" sz="3600" dirty="0" smtClean="0">
                <a:latin typeface="Times New Roman" panose="02020603050405020304" pitchFamily="18" charset="0"/>
                <a:cs typeface="Times New Roman" panose="02020603050405020304" pitchFamily="18" charset="0"/>
              </a:rPr>
              <a:t>Grounds statement for ultimate claim:</a:t>
            </a:r>
          </a:p>
          <a:p>
            <a:pPr algn="ctr"/>
            <a:endParaRPr lang="en-US" sz="2800" dirty="0">
              <a:latin typeface="Times New Roman" panose="02020603050405020304" pitchFamily="18" charset="0"/>
              <a:cs typeface="Times New Roman" panose="02020603050405020304" pitchFamily="18" charset="0"/>
            </a:endParaRPr>
          </a:p>
          <a:p>
            <a:pPr marL="0" indent="0" algn="ctr">
              <a:buNone/>
            </a:pPr>
            <a:r>
              <a:rPr lang="en-US" sz="2800" dirty="0" smtClean="0">
                <a:latin typeface="Times New Roman" panose="02020603050405020304" pitchFamily="18" charset="0"/>
                <a:cs typeface="Times New Roman" panose="02020603050405020304" pitchFamily="18" charset="0"/>
              </a:rPr>
              <a:t>ILR proficiency skill level descriptions provide the basis for test and item development</a:t>
            </a:r>
            <a:endParaRPr lang="en-US" sz="28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dirty="0"/>
              <a:t>8/25/2016</a:t>
            </a:r>
          </a:p>
        </p:txBody>
      </p:sp>
      <p:sp>
        <p:nvSpPr>
          <p:cNvPr id="5" name="Slide Number Placeholder 4"/>
          <p:cNvSpPr>
            <a:spLocks noGrp="1"/>
          </p:cNvSpPr>
          <p:nvPr>
            <p:ph type="sldNum" sz="quarter" idx="12"/>
          </p:nvPr>
        </p:nvSpPr>
        <p:spPr/>
        <p:txBody>
          <a:bodyPr/>
          <a:lstStyle/>
          <a:p>
            <a:fld id="{7C33F1AA-CA55-496B-B442-767B4F311184}" type="slidenum">
              <a:rPr lang="en-US" smtClean="0"/>
              <a:pPr/>
              <a:t>3</a:t>
            </a:fld>
            <a:endParaRPr lang="en-US"/>
          </a:p>
        </p:txBody>
      </p:sp>
    </p:spTree>
    <p:extLst>
      <p:ext uri="{BB962C8B-B14F-4D97-AF65-F5344CB8AC3E}">
        <p14:creationId xmlns:p14="http://schemas.microsoft.com/office/powerpoint/2010/main" val="10199305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200" b="0" dirty="0">
                <a:latin typeface="Times New Roman" panose="02020603050405020304" pitchFamily="18" charset="0"/>
                <a:cs typeface="Times New Roman" panose="02020603050405020304" pitchFamily="18" charset="0"/>
              </a:rPr>
              <a:t>Characteristics of Texts at Level 1</a:t>
            </a:r>
          </a:p>
        </p:txBody>
      </p:sp>
      <p:sp>
        <p:nvSpPr>
          <p:cNvPr id="3" name="Content Placeholder 2"/>
          <p:cNvSpPr>
            <a:spLocks noGrp="1"/>
          </p:cNvSpPr>
          <p:nvPr>
            <p:ph idx="1"/>
          </p:nvPr>
        </p:nvSpPr>
        <p:spPr/>
        <p:txBody>
          <a:bodyPr/>
          <a:lstStyle/>
          <a:p>
            <a:r>
              <a:rPr lang="en-US" sz="2800" cap="all" dirty="0" smtClean="0">
                <a:latin typeface="Times New Roman" panose="02020603050405020304" pitchFamily="18" charset="0"/>
                <a:cs typeface="Times New Roman" panose="02020603050405020304" pitchFamily="18" charset="0"/>
              </a:rPr>
              <a:t>Simple general information</a:t>
            </a:r>
          </a:p>
          <a:p>
            <a:r>
              <a:rPr lang="en-US" sz="2800" cap="all" dirty="0" smtClean="0">
                <a:latin typeface="Times New Roman" panose="02020603050405020304" pitchFamily="18" charset="0"/>
                <a:cs typeface="Times New Roman" panose="02020603050405020304" pitchFamily="18" charset="0"/>
              </a:rPr>
              <a:t>Ads and announcements</a:t>
            </a:r>
          </a:p>
          <a:p>
            <a:r>
              <a:rPr lang="en-US" sz="2800" cap="all" dirty="0" smtClean="0">
                <a:latin typeface="Times New Roman" panose="02020603050405020304" pitchFamily="18" charset="0"/>
                <a:cs typeface="Times New Roman" panose="02020603050405020304" pitchFamily="18" charset="0"/>
              </a:rPr>
              <a:t>Author anonymous</a:t>
            </a:r>
          </a:p>
          <a:p>
            <a:r>
              <a:rPr lang="en-US" sz="2800" cap="all" dirty="0" smtClean="0">
                <a:latin typeface="Times New Roman" panose="02020603050405020304" pitchFamily="18" charset="0"/>
                <a:cs typeface="Times New Roman" panose="02020603050405020304" pitchFamily="18" charset="0"/>
              </a:rPr>
              <a:t>Simple discourse</a:t>
            </a:r>
          </a:p>
          <a:p>
            <a:r>
              <a:rPr lang="en-US" sz="2800" cap="all" dirty="0" smtClean="0">
                <a:latin typeface="Times New Roman" panose="02020603050405020304" pitchFamily="18" charset="0"/>
                <a:cs typeface="Times New Roman" panose="02020603050405020304" pitchFamily="18" charset="0"/>
              </a:rPr>
              <a:t>One main idea</a:t>
            </a:r>
          </a:p>
          <a:p>
            <a:r>
              <a:rPr lang="en-US" sz="2800" cap="all" dirty="0" smtClean="0">
                <a:latin typeface="Times New Roman" panose="02020603050405020304" pitchFamily="18" charset="0"/>
                <a:cs typeface="Times New Roman" panose="02020603050405020304" pitchFamily="18" charset="0"/>
              </a:rPr>
              <a:t>Generic vocabulary</a:t>
            </a:r>
          </a:p>
          <a:p>
            <a:r>
              <a:rPr lang="en-US" sz="2800" cap="all" dirty="0" err="1" smtClean="0">
                <a:latin typeface="Times New Roman" panose="02020603050405020304" pitchFamily="18" charset="0"/>
                <a:cs typeface="Times New Roman" panose="02020603050405020304" pitchFamily="18" charset="0"/>
              </a:rPr>
              <a:t>Orientational</a:t>
            </a:r>
            <a:r>
              <a:rPr lang="en-US" sz="2800" cap="all" dirty="0" smtClean="0">
                <a:latin typeface="Times New Roman" panose="02020603050405020304" pitchFamily="18" charset="0"/>
                <a:cs typeface="Times New Roman" panose="02020603050405020304" pitchFamily="18" charset="0"/>
              </a:rPr>
              <a:t> to the here and now</a:t>
            </a:r>
          </a:p>
          <a:p>
            <a:r>
              <a:rPr lang="en-US" sz="2800" cap="all" dirty="0" smtClean="0">
                <a:latin typeface="Times New Roman" panose="02020603050405020304" pitchFamily="18" charset="0"/>
                <a:cs typeface="Times New Roman" panose="02020603050405020304" pitchFamily="18" charset="0"/>
              </a:rPr>
              <a:t>Present Time Frame</a:t>
            </a:r>
            <a:endParaRPr lang="en-US" sz="2800" cap="all"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dirty="0"/>
              <a:t>8/25/2016</a:t>
            </a:r>
          </a:p>
        </p:txBody>
      </p:sp>
      <p:sp>
        <p:nvSpPr>
          <p:cNvPr id="5" name="Slide Number Placeholder 4"/>
          <p:cNvSpPr>
            <a:spLocks noGrp="1"/>
          </p:cNvSpPr>
          <p:nvPr>
            <p:ph type="sldNum" sz="quarter" idx="12"/>
          </p:nvPr>
        </p:nvSpPr>
        <p:spPr/>
        <p:txBody>
          <a:bodyPr/>
          <a:lstStyle/>
          <a:p>
            <a:fld id="{7C33F1AA-CA55-496B-B442-767B4F311184}" type="slidenum">
              <a:rPr lang="en-US" smtClean="0"/>
              <a:pPr/>
              <a:t>4</a:t>
            </a:fld>
            <a:endParaRPr lang="en-US"/>
          </a:p>
        </p:txBody>
      </p:sp>
    </p:spTree>
    <p:extLst>
      <p:ext uri="{BB962C8B-B14F-4D97-AF65-F5344CB8AC3E}">
        <p14:creationId xmlns:p14="http://schemas.microsoft.com/office/powerpoint/2010/main" val="3240324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200" b="0" dirty="0">
                <a:latin typeface="Times New Roman" panose="02020603050405020304" pitchFamily="18" charset="0"/>
                <a:cs typeface="Times New Roman" panose="02020603050405020304" pitchFamily="18" charset="0"/>
              </a:rPr>
              <a:t>Main </a:t>
            </a:r>
            <a:r>
              <a:rPr lang="en-US" sz="3200" b="0" dirty="0" smtClean="0">
                <a:latin typeface="Times New Roman" panose="02020603050405020304" pitchFamily="18" charset="0"/>
                <a:cs typeface="Times New Roman" panose="02020603050405020304" pitchFamily="18" charset="0"/>
              </a:rPr>
              <a:t>Global Tasks </a:t>
            </a:r>
            <a:r>
              <a:rPr lang="en-US" sz="3200" b="0" dirty="0">
                <a:latin typeface="Times New Roman" panose="02020603050405020304" pitchFamily="18" charset="0"/>
                <a:cs typeface="Times New Roman" panose="02020603050405020304" pitchFamily="18" charset="0"/>
              </a:rPr>
              <a:t>at </a:t>
            </a:r>
            <a:r>
              <a:rPr lang="en-US" sz="3200" b="0" dirty="0" smtClean="0">
                <a:latin typeface="Times New Roman" panose="02020603050405020304" pitchFamily="18" charset="0"/>
                <a:cs typeface="Times New Roman" panose="02020603050405020304" pitchFamily="18" charset="0"/>
              </a:rPr>
              <a:t>Level </a:t>
            </a:r>
            <a:r>
              <a:rPr lang="en-US" sz="3200" b="0" dirty="0">
                <a:latin typeface="Times New Roman" panose="02020603050405020304" pitchFamily="18" charset="0"/>
                <a:cs typeface="Times New Roman" panose="02020603050405020304" pitchFamily="18" charset="0"/>
              </a:rPr>
              <a:t>1</a:t>
            </a:r>
          </a:p>
        </p:txBody>
      </p:sp>
      <p:sp>
        <p:nvSpPr>
          <p:cNvPr id="3" name="Content Placeholder 2"/>
          <p:cNvSpPr>
            <a:spLocks noGrp="1"/>
          </p:cNvSpPr>
          <p:nvPr>
            <p:ph idx="1"/>
          </p:nvPr>
        </p:nvSpPr>
        <p:spPr/>
        <p:txBody>
          <a:bodyPr/>
          <a:lstStyle/>
          <a:p>
            <a:pPr marL="0" indent="0">
              <a:buNone/>
            </a:pPr>
            <a:r>
              <a:rPr lang="en-US" sz="2800" cap="all" dirty="0" smtClean="0">
                <a:latin typeface="Times New Roman" panose="02020603050405020304" pitchFamily="18" charset="0"/>
                <a:cs typeface="Times New Roman" panose="02020603050405020304" pitchFamily="18" charset="0"/>
              </a:rPr>
              <a:t>At L1, reader/listener can understand</a:t>
            </a:r>
          </a:p>
          <a:p>
            <a:r>
              <a:rPr lang="en-US" sz="2800" cap="all" dirty="0" smtClean="0">
                <a:latin typeface="Times New Roman" panose="02020603050405020304" pitchFamily="18" charset="0"/>
                <a:cs typeface="Times New Roman" panose="02020603050405020304" pitchFamily="18" charset="0"/>
              </a:rPr>
              <a:t>the general main idea with focus on familiar personal topics in areas of immediate needs in the everyday domain</a:t>
            </a:r>
          </a:p>
          <a:p>
            <a:r>
              <a:rPr lang="en-US" sz="2800" cap="all" dirty="0" smtClean="0">
                <a:latin typeface="Times New Roman" panose="02020603050405020304" pitchFamily="18" charset="0"/>
                <a:cs typeface="Times New Roman" panose="02020603050405020304" pitchFamily="18" charset="0"/>
              </a:rPr>
              <a:t>prominent details about who, what when, and where</a:t>
            </a:r>
          </a:p>
          <a:p>
            <a:r>
              <a:rPr lang="en-US" sz="2800" cap="all" dirty="0" smtClean="0">
                <a:latin typeface="Times New Roman" panose="02020603050405020304" pitchFamily="18" charset="0"/>
                <a:cs typeface="Times New Roman" panose="02020603050405020304" pitchFamily="18" charset="0"/>
              </a:rPr>
              <a:t>known language that has been recombined in new ways </a:t>
            </a:r>
          </a:p>
          <a:p>
            <a:endParaRPr lang="en-US" sz="2800" dirty="0"/>
          </a:p>
        </p:txBody>
      </p:sp>
      <p:sp>
        <p:nvSpPr>
          <p:cNvPr id="4" name="Date Placeholder 3"/>
          <p:cNvSpPr>
            <a:spLocks noGrp="1"/>
          </p:cNvSpPr>
          <p:nvPr>
            <p:ph type="dt" sz="half" idx="10"/>
          </p:nvPr>
        </p:nvSpPr>
        <p:spPr/>
        <p:txBody>
          <a:bodyPr/>
          <a:lstStyle/>
          <a:p>
            <a:pPr>
              <a:defRPr/>
            </a:pPr>
            <a:r>
              <a:rPr lang="en-US" dirty="0"/>
              <a:t>8/25/2016</a:t>
            </a:r>
          </a:p>
        </p:txBody>
      </p:sp>
      <p:sp>
        <p:nvSpPr>
          <p:cNvPr id="5" name="Slide Number Placeholder 4"/>
          <p:cNvSpPr>
            <a:spLocks noGrp="1"/>
          </p:cNvSpPr>
          <p:nvPr>
            <p:ph type="sldNum" sz="quarter" idx="12"/>
          </p:nvPr>
        </p:nvSpPr>
        <p:spPr/>
        <p:txBody>
          <a:bodyPr/>
          <a:lstStyle/>
          <a:p>
            <a:fld id="{7C33F1AA-CA55-496B-B442-767B4F311184}" type="slidenum">
              <a:rPr lang="en-US" smtClean="0"/>
              <a:pPr/>
              <a:t>5</a:t>
            </a:fld>
            <a:endParaRPr lang="en-US"/>
          </a:p>
        </p:txBody>
      </p:sp>
    </p:spTree>
    <p:extLst>
      <p:ext uri="{BB962C8B-B14F-4D97-AF65-F5344CB8AC3E}">
        <p14:creationId xmlns:p14="http://schemas.microsoft.com/office/powerpoint/2010/main" val="4263752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600" b="0" dirty="0" smtClean="0">
                <a:latin typeface="Times New Roman" panose="02020603050405020304" pitchFamily="18" charset="0"/>
                <a:cs typeface="Times New Roman" panose="02020603050405020304" pitchFamily="18" charset="0"/>
              </a:rPr>
              <a:t>Level 1 Examples</a:t>
            </a:r>
            <a:endParaRPr lang="en-US" sz="3600" b="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dirty="0"/>
              <a:t>8/25/2016</a:t>
            </a:r>
          </a:p>
        </p:txBody>
      </p:sp>
      <p:sp>
        <p:nvSpPr>
          <p:cNvPr id="5" name="Slide Number Placeholder 4"/>
          <p:cNvSpPr>
            <a:spLocks noGrp="1"/>
          </p:cNvSpPr>
          <p:nvPr>
            <p:ph type="sldNum" sz="quarter" idx="12"/>
          </p:nvPr>
        </p:nvSpPr>
        <p:spPr/>
        <p:txBody>
          <a:bodyPr/>
          <a:lstStyle/>
          <a:p>
            <a:fld id="{7C33F1AA-CA55-496B-B442-767B4F311184}" type="slidenum">
              <a:rPr lang="en-US" smtClean="0"/>
              <a:pPr/>
              <a:t>6</a:t>
            </a:fld>
            <a:endParaRPr lang="en-US"/>
          </a:p>
        </p:txBody>
      </p:sp>
      <p:sp>
        <p:nvSpPr>
          <p:cNvPr id="3" name="Content Placeholder 2"/>
          <p:cNvSpPr>
            <a:spLocks noGrp="1"/>
          </p:cNvSpPr>
          <p:nvPr>
            <p:ph idx="1"/>
          </p:nvPr>
        </p:nvSpPr>
        <p:spPr/>
        <p:txBody>
          <a:bodyPr/>
          <a:lstStyle/>
          <a:p>
            <a:pPr marL="0" indent="0" eaLnBrk="1" hangingPunct="1">
              <a:buClr>
                <a:schemeClr val="tx1"/>
              </a:buClr>
              <a:buNone/>
              <a:defRPr/>
            </a:pPr>
            <a:r>
              <a:rPr lang="en-US" altLang="en-US" dirty="0" smtClean="0">
                <a:latin typeface="Times New Roman" panose="02020603050405020304" pitchFamily="18" charset="0"/>
                <a:cs typeface="Times New Roman" panose="02020603050405020304" pitchFamily="18" charset="0"/>
              </a:rPr>
              <a:t>Reading</a:t>
            </a:r>
          </a:p>
          <a:p>
            <a:pPr marL="0" indent="0" eaLnBrk="1" hangingPunct="1">
              <a:buClr>
                <a:schemeClr val="tx1"/>
              </a:buClr>
              <a:buNone/>
              <a:defRPr/>
            </a:pPr>
            <a:endParaRPr lang="en-US" altLang="en-US" dirty="0">
              <a:latin typeface="Times New Roman" panose="02020603050405020304" pitchFamily="18" charset="0"/>
              <a:cs typeface="Times New Roman" panose="02020603050405020304" pitchFamily="18" charset="0"/>
            </a:endParaRPr>
          </a:p>
          <a:p>
            <a:pPr marL="0" indent="0" eaLnBrk="1" hangingPunct="1">
              <a:buClr>
                <a:schemeClr val="tx1"/>
              </a:buClr>
              <a:buNone/>
              <a:defRPr/>
            </a:pPr>
            <a:endParaRPr lang="en-US" altLang="en-US" dirty="0" smtClean="0">
              <a:latin typeface="Times New Roman" panose="02020603050405020304" pitchFamily="18" charset="0"/>
              <a:cs typeface="Times New Roman" panose="02020603050405020304" pitchFamily="18" charset="0"/>
            </a:endParaRPr>
          </a:p>
          <a:p>
            <a:pPr marL="0" indent="0" eaLnBrk="1" hangingPunct="1">
              <a:buClr>
                <a:schemeClr val="tx1"/>
              </a:buClr>
              <a:buNone/>
              <a:defRPr/>
            </a:pPr>
            <a:endParaRPr lang="en-US" altLang="en-US" dirty="0" smtClean="0">
              <a:latin typeface="Times New Roman" panose="02020603050405020304" pitchFamily="18" charset="0"/>
              <a:cs typeface="Times New Roman" panose="02020603050405020304" pitchFamily="18" charset="0"/>
            </a:endParaRPr>
          </a:p>
          <a:p>
            <a:pPr marL="0" indent="0" eaLnBrk="1" hangingPunct="1">
              <a:buClr>
                <a:schemeClr val="tx1"/>
              </a:buClr>
              <a:buNone/>
              <a:defRPr/>
            </a:pPr>
            <a:r>
              <a:rPr lang="en-US" altLang="en-US" dirty="0" smtClean="0">
                <a:latin typeface="Times New Roman" panose="02020603050405020304" pitchFamily="18" charset="0"/>
                <a:cs typeface="Times New Roman" panose="02020603050405020304" pitchFamily="18" charset="0"/>
              </a:rPr>
              <a:t>Listening</a:t>
            </a:r>
            <a:endParaRPr lang="en-US" alt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43000" y="5955268"/>
            <a:ext cx="22860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Last Call</a:t>
            </a:r>
            <a:endParaRPr 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562600" y="5955268"/>
            <a:ext cx="25146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Voicemail Message</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143000" y="3429000"/>
            <a:ext cx="1371600" cy="38100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Flu Poster</a:t>
            </a:r>
            <a:endParaRPr lang="en-US"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019800" y="3429000"/>
            <a:ext cx="14478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Library Sale</a:t>
            </a:r>
            <a:endParaRPr lang="en-US" dirty="0">
              <a:latin typeface="Times New Roman" panose="02020603050405020304" pitchFamily="18" charset="0"/>
              <a:cs typeface="Times New Roman" panose="02020603050405020304" pitchFamily="18"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145271639"/>
              </p:ext>
            </p:extLst>
          </p:nvPr>
        </p:nvGraphicFramePr>
        <p:xfrm>
          <a:off x="6291108" y="2489128"/>
          <a:ext cx="490692" cy="635072"/>
        </p:xfrm>
        <a:graphic>
          <a:graphicData uri="http://schemas.openxmlformats.org/presentationml/2006/ole">
            <mc:AlternateContent xmlns:mc="http://schemas.openxmlformats.org/markup-compatibility/2006">
              <mc:Choice xmlns:v="urn:schemas-microsoft-com:vml" Requires="v">
                <p:oleObj spid="_x0000_s4204" name="Acrobat Document" r:id="rId8" imgW="5829480" imgH="7543800" progId="Acrobat.Document.11">
                  <p:embed/>
                </p:oleObj>
              </mc:Choice>
              <mc:Fallback>
                <p:oleObj name="Acrobat Document" r:id="rId8" imgW="5829480" imgH="7543800" progId="Acrobat.Document.11">
                  <p:embed/>
                  <p:pic>
                    <p:nvPicPr>
                      <p:cNvPr id="0" name=""/>
                      <p:cNvPicPr/>
                      <p:nvPr/>
                    </p:nvPicPr>
                    <p:blipFill>
                      <a:blip r:embed="rId9"/>
                      <a:stretch>
                        <a:fillRect/>
                      </a:stretch>
                    </p:blipFill>
                    <p:spPr>
                      <a:xfrm>
                        <a:off x="6291108" y="2489128"/>
                        <a:ext cx="490692" cy="635072"/>
                      </a:xfrm>
                      <a:prstGeom prst="rect">
                        <a:avLst/>
                      </a:prstGeom>
                    </p:spPr>
                  </p:pic>
                </p:oleObj>
              </mc:Fallback>
            </mc:AlternateContent>
          </a:graphicData>
        </a:graphic>
      </p:graphicFrame>
      <p:graphicFrame>
        <p:nvGraphicFramePr>
          <p:cNvPr id="19" name="Object 18">
            <a:hlinkClick r:id="" action="ppaction://ole?verb=0"/>
          </p:cNvPr>
          <p:cNvGraphicFramePr>
            <a:graphicFrameLocks noChangeAspect="1"/>
          </p:cNvGraphicFramePr>
          <p:nvPr>
            <p:extLst>
              <p:ext uri="{D42A27DB-BD31-4B8C-83A1-F6EECF244321}">
                <p14:modId xmlns:p14="http://schemas.microsoft.com/office/powerpoint/2010/main" val="1344701049"/>
              </p:ext>
            </p:extLst>
          </p:nvPr>
        </p:nvGraphicFramePr>
        <p:xfrm>
          <a:off x="1451312" y="2590800"/>
          <a:ext cx="529888" cy="685800"/>
        </p:xfrm>
        <a:graphic>
          <a:graphicData uri="http://schemas.openxmlformats.org/presentationml/2006/ole">
            <mc:AlternateContent xmlns:mc="http://schemas.openxmlformats.org/markup-compatibility/2006">
              <mc:Choice xmlns:v="urn:schemas-microsoft-com:vml" Requires="v">
                <p:oleObj spid="_x0000_s4205" name="Acrobat Document" r:id="rId10" imgW="5829261" imgH="7543646" progId="Acrobat.Document.11">
                  <p:embed/>
                </p:oleObj>
              </mc:Choice>
              <mc:Fallback>
                <p:oleObj name="Acrobat Document" r:id="rId10" imgW="5829261" imgH="7543646" progId="Acrobat.Document.11">
                  <p:embed/>
                  <p:pic>
                    <p:nvPicPr>
                      <p:cNvPr id="0" name=""/>
                      <p:cNvPicPr/>
                      <p:nvPr/>
                    </p:nvPicPr>
                    <p:blipFill>
                      <a:blip r:embed="rId11"/>
                      <a:stretch>
                        <a:fillRect/>
                      </a:stretch>
                    </p:blipFill>
                    <p:spPr>
                      <a:xfrm>
                        <a:off x="1451312" y="2590800"/>
                        <a:ext cx="529888" cy="685800"/>
                      </a:xfrm>
                      <a:prstGeom prst="rect">
                        <a:avLst/>
                      </a:prstGeom>
                    </p:spPr>
                  </p:pic>
                </p:oleObj>
              </mc:Fallback>
            </mc:AlternateContent>
          </a:graphicData>
        </a:graphic>
      </p:graphicFrame>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2431263081"/>
              </p:ext>
            </p:extLst>
          </p:nvPr>
        </p:nvGraphicFramePr>
        <p:xfrm>
          <a:off x="6373091" y="2667001"/>
          <a:ext cx="408709" cy="528966"/>
        </p:xfrm>
        <a:graphic>
          <a:graphicData uri="http://schemas.openxmlformats.org/presentationml/2006/ole">
            <mc:AlternateContent xmlns:mc="http://schemas.openxmlformats.org/markup-compatibility/2006">
              <mc:Choice xmlns:v="urn:schemas-microsoft-com:vml" Requires="v">
                <p:oleObj spid="_x0000_s4206" name="Acrobat Document" r:id="rId12" imgW="5829261" imgH="7543646" progId="Acrobat.Document.11">
                  <p:embed/>
                </p:oleObj>
              </mc:Choice>
              <mc:Fallback>
                <p:oleObj name="Acrobat Document" r:id="rId12" imgW="5829261" imgH="7543646" progId="Acrobat.Document.11">
                  <p:embed/>
                  <p:pic>
                    <p:nvPicPr>
                      <p:cNvPr id="0" name=""/>
                      <p:cNvPicPr/>
                      <p:nvPr/>
                    </p:nvPicPr>
                    <p:blipFill>
                      <a:blip r:embed="rId13"/>
                      <a:stretch>
                        <a:fillRect/>
                      </a:stretch>
                    </p:blipFill>
                    <p:spPr>
                      <a:xfrm>
                        <a:off x="6373091" y="2667001"/>
                        <a:ext cx="408709" cy="528966"/>
                      </a:xfrm>
                      <a:prstGeom prst="rect">
                        <a:avLst/>
                      </a:prstGeom>
                      <a:ln>
                        <a:solidFill>
                          <a:schemeClr val="tx1"/>
                        </a:solidFill>
                      </a:ln>
                    </p:spPr>
                  </p:pic>
                </p:oleObj>
              </mc:Fallback>
            </mc:AlternateContent>
          </a:graphicData>
        </a:graphic>
      </p:graphicFrame>
      <p:pic>
        <p:nvPicPr>
          <p:cNvPr id="7" name="English Announcemen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447800" y="4953000"/>
            <a:ext cx="609600" cy="609600"/>
          </a:xfrm>
          <a:prstGeom prst="rect">
            <a:avLst/>
          </a:prstGeom>
        </p:spPr>
      </p:pic>
      <p:pic>
        <p:nvPicPr>
          <p:cNvPr id="8" name="Voicemail message1.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6400800" y="4953000"/>
            <a:ext cx="609600" cy="609600"/>
          </a:xfrm>
          <a:prstGeom prst="rect">
            <a:avLst/>
          </a:prstGeom>
        </p:spPr>
      </p:pic>
    </p:spTree>
    <p:extLst>
      <p:ext uri="{BB962C8B-B14F-4D97-AF65-F5344CB8AC3E}">
        <p14:creationId xmlns:p14="http://schemas.microsoft.com/office/powerpoint/2010/main" val="1218682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949"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200" b="0" dirty="0">
                <a:latin typeface="Times New Roman" panose="02020603050405020304" pitchFamily="18" charset="0"/>
                <a:cs typeface="Times New Roman" panose="02020603050405020304" pitchFamily="18" charset="0"/>
              </a:rPr>
              <a:t>Characteristics of Texts </a:t>
            </a:r>
            <a:r>
              <a:rPr lang="en-US" sz="3200" b="0" dirty="0" smtClean="0">
                <a:latin typeface="Times New Roman" panose="02020603050405020304" pitchFamily="18" charset="0"/>
                <a:cs typeface="Times New Roman" panose="02020603050405020304" pitchFamily="18" charset="0"/>
              </a:rPr>
              <a:t>at </a:t>
            </a:r>
            <a:r>
              <a:rPr lang="en-US" sz="3200" b="0" dirty="0">
                <a:latin typeface="Times New Roman" panose="02020603050405020304" pitchFamily="18" charset="0"/>
                <a:cs typeface="Times New Roman" panose="02020603050405020304" pitchFamily="18" charset="0"/>
              </a:rPr>
              <a:t>Level </a:t>
            </a:r>
            <a:r>
              <a:rPr lang="en-US" sz="3200" b="0" dirty="0" smtClean="0">
                <a:latin typeface="Times New Roman" panose="02020603050405020304" pitchFamily="18" charset="0"/>
                <a:cs typeface="Times New Roman" panose="02020603050405020304" pitchFamily="18" charset="0"/>
              </a:rPr>
              <a:t>2</a:t>
            </a:r>
            <a:endParaRPr lang="en-US" sz="3200" dirty="0"/>
          </a:p>
        </p:txBody>
      </p:sp>
      <p:sp>
        <p:nvSpPr>
          <p:cNvPr id="3" name="Content Placeholder 2"/>
          <p:cNvSpPr>
            <a:spLocks noGrp="1"/>
          </p:cNvSpPr>
          <p:nvPr>
            <p:ph idx="1"/>
          </p:nvPr>
        </p:nvSpPr>
        <p:spPr/>
        <p:txBody>
          <a:bodyPr/>
          <a:lstStyle/>
          <a:p>
            <a:r>
              <a:rPr lang="en-US" sz="2800" cap="all" dirty="0" smtClean="0">
                <a:latin typeface="Times New Roman" panose="02020603050405020304" pitchFamily="18" charset="0"/>
                <a:cs typeface="Times New Roman" panose="02020603050405020304" pitchFamily="18" charset="0"/>
              </a:rPr>
              <a:t>Instructive/informative in nature</a:t>
            </a:r>
          </a:p>
          <a:p>
            <a:r>
              <a:rPr lang="en-US" sz="2800" cap="all" dirty="0" smtClean="0">
                <a:latin typeface="Times New Roman" panose="02020603050405020304" pitchFamily="18" charset="0"/>
                <a:cs typeface="Times New Roman" panose="02020603050405020304" pitchFamily="18" charset="0"/>
              </a:rPr>
              <a:t>Conveys detailed factual information</a:t>
            </a:r>
          </a:p>
          <a:p>
            <a:r>
              <a:rPr lang="en-US" sz="2800" cap="all" dirty="0" smtClean="0">
                <a:latin typeface="Times New Roman" panose="02020603050405020304" pitchFamily="18" charset="0"/>
                <a:cs typeface="Times New Roman" panose="02020603050405020304" pitchFamily="18" charset="0"/>
              </a:rPr>
              <a:t>Conveys information about situations &amp; </a:t>
            </a:r>
            <a:r>
              <a:rPr lang="en-US" sz="2800" cap="all" dirty="0" err="1" smtClean="0">
                <a:latin typeface="Times New Roman" panose="02020603050405020304" pitchFamily="18" charset="0"/>
                <a:cs typeface="Times New Roman" panose="02020603050405020304" pitchFamily="18" charset="0"/>
              </a:rPr>
              <a:t>occurences</a:t>
            </a:r>
            <a:endParaRPr lang="en-US" sz="2800" cap="all" dirty="0" smtClean="0">
              <a:latin typeface="Times New Roman" panose="02020603050405020304" pitchFamily="18" charset="0"/>
              <a:cs typeface="Times New Roman" panose="02020603050405020304" pitchFamily="18" charset="0"/>
            </a:endParaRPr>
          </a:p>
          <a:p>
            <a:r>
              <a:rPr lang="en-US" sz="2800" cap="all" dirty="0" smtClean="0">
                <a:latin typeface="Times New Roman" panose="02020603050405020304" pitchFamily="18" charset="0"/>
                <a:cs typeface="Times New Roman" panose="02020603050405020304" pitchFamily="18" charset="0"/>
              </a:rPr>
              <a:t>Cohesive discourse</a:t>
            </a:r>
          </a:p>
          <a:p>
            <a:r>
              <a:rPr lang="en-US" sz="2800" cap="all" dirty="0" smtClean="0">
                <a:latin typeface="Times New Roman" panose="02020603050405020304" pitchFamily="18" charset="0"/>
                <a:cs typeface="Times New Roman" panose="02020603050405020304" pitchFamily="18" charset="0"/>
              </a:rPr>
              <a:t>Topic-specific vocabulary</a:t>
            </a:r>
          </a:p>
          <a:p>
            <a:r>
              <a:rPr lang="en-US" sz="2800" cap="all" dirty="0" smtClean="0">
                <a:latin typeface="Times New Roman" panose="02020603050405020304" pitchFamily="18" charset="0"/>
                <a:cs typeface="Times New Roman" panose="02020603050405020304" pitchFamily="18" charset="0"/>
              </a:rPr>
              <a:t>Multiple timeframes</a:t>
            </a:r>
          </a:p>
          <a:p>
            <a:r>
              <a:rPr lang="en-US" sz="2800" cap="all" dirty="0" smtClean="0">
                <a:latin typeface="Times New Roman" panose="02020603050405020304" pitchFamily="18" charset="0"/>
                <a:cs typeface="Times New Roman" panose="02020603050405020304" pitchFamily="18" charset="0"/>
              </a:rPr>
              <a:t>Shaping, author’s voice play no role</a:t>
            </a:r>
            <a:endParaRPr lang="en-US" sz="2800" cap="all"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dirty="0"/>
              <a:t>8/25/2016</a:t>
            </a:r>
          </a:p>
        </p:txBody>
      </p:sp>
      <p:sp>
        <p:nvSpPr>
          <p:cNvPr id="5" name="Slide Number Placeholder 4"/>
          <p:cNvSpPr>
            <a:spLocks noGrp="1"/>
          </p:cNvSpPr>
          <p:nvPr>
            <p:ph type="sldNum" sz="quarter" idx="12"/>
          </p:nvPr>
        </p:nvSpPr>
        <p:spPr/>
        <p:txBody>
          <a:bodyPr/>
          <a:lstStyle/>
          <a:p>
            <a:fld id="{7C33F1AA-CA55-496B-B442-767B4F311184}" type="slidenum">
              <a:rPr lang="en-US" smtClean="0"/>
              <a:pPr/>
              <a:t>7</a:t>
            </a:fld>
            <a:endParaRPr lang="en-US"/>
          </a:p>
        </p:txBody>
      </p:sp>
    </p:spTree>
    <p:extLst>
      <p:ext uri="{BB962C8B-B14F-4D97-AF65-F5344CB8AC3E}">
        <p14:creationId xmlns:p14="http://schemas.microsoft.com/office/powerpoint/2010/main" val="16560758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200" b="0" dirty="0">
                <a:latin typeface="Times New Roman" panose="02020603050405020304" pitchFamily="18" charset="0"/>
                <a:cs typeface="Times New Roman" panose="02020603050405020304" pitchFamily="18" charset="0"/>
              </a:rPr>
              <a:t>Main Global Tasks at Level 2</a:t>
            </a:r>
          </a:p>
        </p:txBody>
      </p:sp>
      <p:sp>
        <p:nvSpPr>
          <p:cNvPr id="3" name="Content Placeholder 2"/>
          <p:cNvSpPr>
            <a:spLocks noGrp="1"/>
          </p:cNvSpPr>
          <p:nvPr>
            <p:ph idx="1"/>
          </p:nvPr>
        </p:nvSpPr>
        <p:spPr>
          <a:xfrm>
            <a:off x="457200" y="1600200"/>
            <a:ext cx="8229600" cy="4800600"/>
          </a:xfrm>
        </p:spPr>
        <p:txBody>
          <a:bodyPr/>
          <a:lstStyle/>
          <a:p>
            <a:pPr marL="0" indent="0">
              <a:buNone/>
            </a:pPr>
            <a:r>
              <a:rPr lang="en-US" sz="2800" cap="all" dirty="0" smtClean="0">
                <a:latin typeface="Times New Roman" panose="02020603050405020304" pitchFamily="18" charset="0"/>
                <a:cs typeface="Times New Roman" panose="02020603050405020304" pitchFamily="18" charset="0"/>
              </a:rPr>
              <a:t>At L2, reader/listener can understand</a:t>
            </a:r>
          </a:p>
          <a:p>
            <a:r>
              <a:rPr lang="en-US" sz="2800" cap="all" dirty="0" smtClean="0">
                <a:latin typeface="Times New Roman" panose="02020603050405020304" pitchFamily="18" charset="0"/>
                <a:cs typeface="Times New Roman" panose="02020603050405020304" pitchFamily="18" charset="0"/>
              </a:rPr>
              <a:t>all L1 tasks plus</a:t>
            </a:r>
          </a:p>
          <a:p>
            <a:r>
              <a:rPr lang="en-US" sz="2800" cap="all" dirty="0" smtClean="0">
                <a:latin typeface="Times New Roman" panose="02020603050405020304" pitchFamily="18" charset="0"/>
                <a:cs typeface="Times New Roman" panose="02020603050405020304" pitchFamily="18" charset="0"/>
              </a:rPr>
              <a:t>routine, everyday, familiar, predictable authentic materials in multi-time frames</a:t>
            </a:r>
          </a:p>
          <a:p>
            <a:r>
              <a:rPr lang="en-US" sz="2800" cap="all" dirty="0" smtClean="0">
                <a:latin typeface="Times New Roman" panose="02020603050405020304" pitchFamily="18" charset="0"/>
                <a:cs typeface="Times New Roman" panose="02020603050405020304" pitchFamily="18" charset="0"/>
              </a:rPr>
              <a:t>Cause-and-effect relationships</a:t>
            </a:r>
          </a:p>
          <a:p>
            <a:r>
              <a:rPr lang="en-US" sz="2800" cap="all" dirty="0" smtClean="0">
                <a:latin typeface="Times New Roman" panose="02020603050405020304" pitchFamily="18" charset="0"/>
                <a:cs typeface="Times New Roman" panose="02020603050405020304" pitchFamily="18" charset="0"/>
              </a:rPr>
              <a:t>conditionals and negations</a:t>
            </a:r>
          </a:p>
          <a:p>
            <a:r>
              <a:rPr lang="en-US" sz="2800" cap="all" dirty="0" smtClean="0">
                <a:latin typeface="Times New Roman" panose="02020603050405020304" pitchFamily="18" charset="0"/>
                <a:cs typeface="Times New Roman" panose="02020603050405020304" pitchFamily="18" charset="0"/>
              </a:rPr>
              <a:t>sequencing of events  </a:t>
            </a:r>
          </a:p>
          <a:p>
            <a:r>
              <a:rPr lang="en-US" sz="2800" cap="all" dirty="0" smtClean="0">
                <a:latin typeface="Times New Roman" panose="02020603050405020304" pitchFamily="18" charset="0"/>
                <a:cs typeface="Times New Roman" panose="02020603050405020304" pitchFamily="18" charset="0"/>
              </a:rPr>
              <a:t>explicit factual outcomes and results</a:t>
            </a:r>
          </a:p>
        </p:txBody>
      </p:sp>
      <p:sp>
        <p:nvSpPr>
          <p:cNvPr id="4" name="Date Placeholder 3"/>
          <p:cNvSpPr>
            <a:spLocks noGrp="1"/>
          </p:cNvSpPr>
          <p:nvPr>
            <p:ph type="dt" sz="half" idx="10"/>
          </p:nvPr>
        </p:nvSpPr>
        <p:spPr/>
        <p:txBody>
          <a:bodyPr/>
          <a:lstStyle/>
          <a:p>
            <a:pPr>
              <a:defRPr/>
            </a:pPr>
            <a:r>
              <a:rPr lang="en-US" dirty="0"/>
              <a:t>8/25/2016</a:t>
            </a:r>
          </a:p>
        </p:txBody>
      </p:sp>
      <p:sp>
        <p:nvSpPr>
          <p:cNvPr id="5" name="Slide Number Placeholder 4"/>
          <p:cNvSpPr>
            <a:spLocks noGrp="1"/>
          </p:cNvSpPr>
          <p:nvPr>
            <p:ph type="sldNum" sz="quarter" idx="12"/>
          </p:nvPr>
        </p:nvSpPr>
        <p:spPr/>
        <p:txBody>
          <a:bodyPr/>
          <a:lstStyle/>
          <a:p>
            <a:fld id="{7C33F1AA-CA55-496B-B442-767B4F311184}" type="slidenum">
              <a:rPr lang="en-US" smtClean="0"/>
              <a:pPr/>
              <a:t>8</a:t>
            </a:fld>
            <a:endParaRPr lang="en-US"/>
          </a:p>
        </p:txBody>
      </p:sp>
    </p:spTree>
    <p:extLst>
      <p:ext uri="{BB962C8B-B14F-4D97-AF65-F5344CB8AC3E}">
        <p14:creationId xmlns:p14="http://schemas.microsoft.com/office/powerpoint/2010/main" val="1071437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600" b="0" dirty="0" smtClean="0">
                <a:latin typeface="Times New Roman" panose="02020603050405020304" pitchFamily="18" charset="0"/>
                <a:cs typeface="Times New Roman" panose="02020603050405020304" pitchFamily="18" charset="0"/>
              </a:rPr>
              <a:t>Level 2 Examples</a:t>
            </a:r>
            <a:endParaRPr lang="en-US" sz="3600" b="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dirty="0"/>
              <a:t>8/25/2016</a:t>
            </a:r>
          </a:p>
        </p:txBody>
      </p:sp>
      <p:sp>
        <p:nvSpPr>
          <p:cNvPr id="5" name="Slide Number Placeholder 4"/>
          <p:cNvSpPr>
            <a:spLocks noGrp="1"/>
          </p:cNvSpPr>
          <p:nvPr>
            <p:ph type="sldNum" sz="quarter" idx="12"/>
          </p:nvPr>
        </p:nvSpPr>
        <p:spPr/>
        <p:txBody>
          <a:bodyPr/>
          <a:lstStyle/>
          <a:p>
            <a:fld id="{7C33F1AA-CA55-496B-B442-767B4F311184}" type="slidenum">
              <a:rPr lang="en-US" smtClean="0"/>
              <a:pPr/>
              <a:t>9</a:t>
            </a:fld>
            <a:endParaRPr lang="en-US"/>
          </a:p>
        </p:txBody>
      </p:sp>
      <p:sp>
        <p:nvSpPr>
          <p:cNvPr id="3" name="Content Placeholder 2"/>
          <p:cNvSpPr>
            <a:spLocks noGrp="1"/>
          </p:cNvSpPr>
          <p:nvPr>
            <p:ph idx="1"/>
          </p:nvPr>
        </p:nvSpPr>
        <p:spPr/>
        <p:txBody>
          <a:bodyPr/>
          <a:lstStyle/>
          <a:p>
            <a:pPr marL="0" indent="0" eaLnBrk="1" hangingPunct="1">
              <a:buClr>
                <a:schemeClr val="tx1"/>
              </a:buClr>
              <a:buNone/>
              <a:defRPr/>
            </a:pPr>
            <a:r>
              <a:rPr lang="en-US" altLang="en-US" dirty="0" smtClean="0">
                <a:latin typeface="Times New Roman" panose="02020603050405020304" pitchFamily="18" charset="0"/>
                <a:cs typeface="Times New Roman" panose="02020603050405020304" pitchFamily="18" charset="0"/>
              </a:rPr>
              <a:t>Reading</a:t>
            </a:r>
          </a:p>
          <a:p>
            <a:pPr marL="0" indent="0" eaLnBrk="1" hangingPunct="1">
              <a:buClr>
                <a:schemeClr val="tx1"/>
              </a:buClr>
              <a:buNone/>
              <a:defRPr/>
            </a:pPr>
            <a:endParaRPr lang="en-US" altLang="en-US" dirty="0">
              <a:latin typeface="Times New Roman" panose="02020603050405020304" pitchFamily="18" charset="0"/>
              <a:cs typeface="Times New Roman" panose="02020603050405020304" pitchFamily="18" charset="0"/>
            </a:endParaRPr>
          </a:p>
          <a:p>
            <a:pPr marL="0" indent="0" eaLnBrk="1" hangingPunct="1">
              <a:buClr>
                <a:schemeClr val="tx1"/>
              </a:buClr>
              <a:buNone/>
              <a:defRPr/>
            </a:pPr>
            <a:endParaRPr lang="en-US" altLang="en-US" dirty="0" smtClean="0">
              <a:latin typeface="Times New Roman" panose="02020603050405020304" pitchFamily="18" charset="0"/>
              <a:cs typeface="Times New Roman" panose="02020603050405020304" pitchFamily="18" charset="0"/>
            </a:endParaRPr>
          </a:p>
          <a:p>
            <a:pPr marL="0" indent="0" eaLnBrk="1" hangingPunct="1">
              <a:buClr>
                <a:schemeClr val="tx1"/>
              </a:buClr>
              <a:buNone/>
              <a:defRPr/>
            </a:pPr>
            <a:endParaRPr lang="en-US" altLang="en-US" dirty="0" smtClean="0">
              <a:latin typeface="Times New Roman" panose="02020603050405020304" pitchFamily="18" charset="0"/>
              <a:cs typeface="Times New Roman" panose="02020603050405020304" pitchFamily="18" charset="0"/>
            </a:endParaRPr>
          </a:p>
          <a:p>
            <a:pPr marL="0" indent="0" eaLnBrk="1" hangingPunct="1">
              <a:buClr>
                <a:schemeClr val="tx1"/>
              </a:buClr>
              <a:buNone/>
              <a:defRPr/>
            </a:pPr>
            <a:r>
              <a:rPr lang="en-US" altLang="en-US" dirty="0" smtClean="0">
                <a:latin typeface="Times New Roman" panose="02020603050405020304" pitchFamily="18" charset="0"/>
                <a:cs typeface="Times New Roman" panose="02020603050405020304" pitchFamily="18" charset="0"/>
              </a:rPr>
              <a:t>Listening</a:t>
            </a:r>
            <a:endParaRPr lang="en-US" alt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66800" y="5955268"/>
            <a:ext cx="23622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Gold Rush!</a:t>
            </a:r>
            <a:endParaRPr 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562600" y="5955268"/>
            <a:ext cx="25146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Airport Expansion Plans</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143000" y="3429000"/>
            <a:ext cx="1371600" cy="38100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Bus Crash</a:t>
            </a:r>
            <a:endParaRPr lang="en-US"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019800" y="3429000"/>
            <a:ext cx="11430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Narcosub</a:t>
            </a:r>
            <a:endParaRPr lang="en-US" dirty="0">
              <a:latin typeface="Times New Roman" panose="02020603050405020304" pitchFamily="18" charset="0"/>
              <a:cs typeface="Times New Roman" panose="02020603050405020304" pitchFamily="18" charset="0"/>
            </a:endParaRPr>
          </a:p>
        </p:txBody>
      </p:sp>
      <p:graphicFrame>
        <p:nvGraphicFramePr>
          <p:cNvPr id="17" name="Object 16">
            <a:hlinkClick r:id="" action="ppaction://ole?verb=0"/>
          </p:cNvPr>
          <p:cNvGraphicFramePr>
            <a:graphicFrameLocks noChangeAspect="1"/>
          </p:cNvGraphicFramePr>
          <p:nvPr>
            <p:extLst>
              <p:ext uri="{D42A27DB-BD31-4B8C-83A1-F6EECF244321}">
                <p14:modId xmlns:p14="http://schemas.microsoft.com/office/powerpoint/2010/main" val="1074508585"/>
              </p:ext>
            </p:extLst>
          </p:nvPr>
        </p:nvGraphicFramePr>
        <p:xfrm>
          <a:off x="1419572" y="2514600"/>
          <a:ext cx="588764" cy="762000"/>
        </p:xfrm>
        <a:graphic>
          <a:graphicData uri="http://schemas.openxmlformats.org/presentationml/2006/ole">
            <mc:AlternateContent xmlns:mc="http://schemas.openxmlformats.org/markup-compatibility/2006">
              <mc:Choice xmlns:v="urn:schemas-microsoft-com:vml" Requires="v">
                <p:oleObj spid="_x0000_s5186" name="Acrobat Document" r:id="rId8" imgW="5829261" imgH="7543646" progId="Acrobat.Document.11">
                  <p:embed/>
                </p:oleObj>
              </mc:Choice>
              <mc:Fallback>
                <p:oleObj name="Acrobat Document" r:id="rId8" imgW="5829261" imgH="7543646" progId="Acrobat.Document.11">
                  <p:embed/>
                  <p:pic>
                    <p:nvPicPr>
                      <p:cNvPr id="0" name=""/>
                      <p:cNvPicPr/>
                      <p:nvPr/>
                    </p:nvPicPr>
                    <p:blipFill>
                      <a:blip r:embed="rId9"/>
                      <a:stretch>
                        <a:fillRect/>
                      </a:stretch>
                    </p:blipFill>
                    <p:spPr>
                      <a:xfrm>
                        <a:off x="1419572" y="2514600"/>
                        <a:ext cx="588764" cy="762000"/>
                      </a:xfrm>
                      <a:prstGeom prst="rect">
                        <a:avLst/>
                      </a:prstGeom>
                    </p:spPr>
                  </p:pic>
                </p:oleObj>
              </mc:Fallback>
            </mc:AlternateContent>
          </a:graphicData>
        </a:graphic>
      </p:graphicFrame>
      <p:graphicFrame>
        <p:nvGraphicFramePr>
          <p:cNvPr id="18" name="Object 17">
            <a:hlinkClick r:id="" action="ppaction://ole?verb=0"/>
          </p:cNvPr>
          <p:cNvGraphicFramePr>
            <a:graphicFrameLocks noChangeAspect="1"/>
          </p:cNvGraphicFramePr>
          <p:nvPr>
            <p:extLst>
              <p:ext uri="{D42A27DB-BD31-4B8C-83A1-F6EECF244321}">
                <p14:modId xmlns:p14="http://schemas.microsoft.com/office/powerpoint/2010/main" val="1996358074"/>
              </p:ext>
            </p:extLst>
          </p:nvPr>
        </p:nvGraphicFramePr>
        <p:xfrm>
          <a:off x="6291108" y="2489128"/>
          <a:ext cx="490692" cy="635072"/>
        </p:xfrm>
        <a:graphic>
          <a:graphicData uri="http://schemas.openxmlformats.org/presentationml/2006/ole">
            <mc:AlternateContent xmlns:mc="http://schemas.openxmlformats.org/markup-compatibility/2006">
              <mc:Choice xmlns:v="urn:schemas-microsoft-com:vml" Requires="v">
                <p:oleObj spid="_x0000_s5187" name="Acrobat Document" r:id="rId10" imgW="5829480" imgH="7543800" progId="Acrobat.Document.11">
                  <p:embed/>
                </p:oleObj>
              </mc:Choice>
              <mc:Fallback>
                <p:oleObj name="Acrobat Document" r:id="rId10" imgW="5829480" imgH="7543800" progId="Acrobat.Document.11">
                  <p:embed/>
                  <p:pic>
                    <p:nvPicPr>
                      <p:cNvPr id="0" name=""/>
                      <p:cNvPicPr/>
                      <p:nvPr/>
                    </p:nvPicPr>
                    <p:blipFill>
                      <a:blip r:embed="rId11"/>
                      <a:stretch>
                        <a:fillRect/>
                      </a:stretch>
                    </p:blipFill>
                    <p:spPr>
                      <a:xfrm>
                        <a:off x="6291108" y="2489128"/>
                        <a:ext cx="490692" cy="635072"/>
                      </a:xfrm>
                      <a:prstGeom prst="rect">
                        <a:avLst/>
                      </a:prstGeom>
                      <a:noFill/>
                      <a:ln>
                        <a:solidFill>
                          <a:schemeClr val="tx1"/>
                        </a:solidFill>
                      </a:ln>
                    </p:spPr>
                  </p:pic>
                </p:oleObj>
              </mc:Fallback>
            </mc:AlternateContent>
          </a:graphicData>
        </a:graphic>
      </p:graphicFrame>
      <p:pic>
        <p:nvPicPr>
          <p:cNvPr id="6" name="Gold Rush! CA Couple Finds Buried Rare Coin Stash.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447800" y="4953000"/>
            <a:ext cx="609600" cy="609600"/>
          </a:xfrm>
          <a:prstGeom prst="rect">
            <a:avLst/>
          </a:prstGeom>
        </p:spPr>
      </p:pic>
      <p:pic>
        <p:nvPicPr>
          <p:cNvPr id="7" name="Airport Expansion plans.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6248400" y="4953000"/>
            <a:ext cx="609600" cy="609600"/>
          </a:xfrm>
          <a:prstGeom prst="rect">
            <a:avLst/>
          </a:prstGeom>
        </p:spPr>
      </p:pic>
    </p:spTree>
    <p:extLst>
      <p:ext uri="{BB962C8B-B14F-4D97-AF65-F5344CB8AC3E}">
        <p14:creationId xmlns:p14="http://schemas.microsoft.com/office/powerpoint/2010/main" val="555745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7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962" fill="hold"/>
                                        <p:tgtEl>
                                          <p:spTgt spid="7"/>
                                        </p:tgtEl>
                                      </p:cBhvr>
                                    </p:cmd>
                                  </p:childTnLst>
                                </p:cTn>
                              </p:par>
                            </p:childTnLst>
                          </p:cTn>
                        </p:par>
                      </p:childTnLst>
                    </p:cTn>
                  </p:par>
                </p:childTnLst>
              </p:cTn>
              <p:nextCondLst>
                <p:cond evt="onClick" delay="0">
                  <p:tgtEl>
                    <p:spTgt spid="7"/>
                  </p:tgtEl>
                </p:cond>
              </p:nextCondLst>
            </p:seq>
            <p:audio>
              <p:cMediaNode vol="98113">
                <p:cTn id="13"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0">
          <a:buFont typeface="Arial" pitchFamily="34" charset="0"/>
          <a:buChar char="•"/>
          <a:defRPr sz="1400" dirty="0"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CCB0B84477E6D44ACFC639265BF4283" ma:contentTypeVersion="0" ma:contentTypeDescription="Create a new document." ma:contentTypeScope="" ma:versionID="e8fe6c22f2daf794d4150cce8c61fe50">
  <xsd:schema xmlns:xsd="http://www.w3.org/2001/XMLSchema" xmlns:p="http://schemas.microsoft.com/office/2006/metadata/properties" targetNamespace="http://schemas.microsoft.com/office/2006/metadata/properties" ma:root="true" ma:fieldsID="74a34f8ae59ef3969074a5355025be0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95183A7A-C9C6-40D0-8F71-E114FFB25D8F}">
  <ds:schemaRefs>
    <ds:schemaRef ds:uri="http://purl.org/dc/dcmitype/"/>
    <ds:schemaRef ds:uri="http://purl.org/dc/elements/1.1/"/>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4E51AFE-C70F-40A0-9264-05CDBA2533CF}">
  <ds:schemaRefs>
    <ds:schemaRef ds:uri="http://schemas.microsoft.com/sharepoint/v3/contenttype/forms"/>
  </ds:schemaRefs>
</ds:datastoreItem>
</file>

<file path=customXml/itemProps3.xml><?xml version="1.0" encoding="utf-8"?>
<ds:datastoreItem xmlns:ds="http://schemas.openxmlformats.org/officeDocument/2006/customXml" ds:itemID="{E657DB34-8845-45A8-A4D1-AD9B89111E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0</TotalTime>
  <Words>831</Words>
  <Application>Microsoft Office PowerPoint</Application>
  <PresentationFormat>On-screen Show (4:3)</PresentationFormat>
  <Paragraphs>215</Paragraphs>
  <Slides>21</Slides>
  <Notes>9</Notes>
  <HiddenSlides>0</HiddenSlides>
  <MMClips>10</MMClips>
  <ScaleCrop>false</ScaleCrop>
  <HeadingPairs>
    <vt:vector size="8" baseType="variant">
      <vt:variant>
        <vt:lpstr>Theme</vt:lpstr>
      </vt:variant>
      <vt:variant>
        <vt:i4>3</vt:i4>
      </vt:variant>
      <vt:variant>
        <vt:lpstr>Embedded OLE Servers</vt:lpstr>
      </vt:variant>
      <vt:variant>
        <vt:i4>1</vt:i4>
      </vt:variant>
      <vt:variant>
        <vt:lpstr>Slide Titles</vt:lpstr>
      </vt:variant>
      <vt:variant>
        <vt:i4>21</vt:i4>
      </vt:variant>
      <vt:variant>
        <vt:lpstr>Custom Shows</vt:lpstr>
      </vt:variant>
      <vt:variant>
        <vt:i4>1</vt:i4>
      </vt:variant>
    </vt:vector>
  </HeadingPairs>
  <TitlesOfParts>
    <vt:vector size="26" baseType="lpstr">
      <vt:lpstr>2_Office Theme</vt:lpstr>
      <vt:lpstr>Custom Design</vt:lpstr>
      <vt:lpstr>1_Office Theme</vt:lpstr>
      <vt:lpstr>Acrobat Document</vt:lpstr>
      <vt:lpstr>Building a Validity Argument for DLPT5</vt:lpstr>
      <vt:lpstr>Building a Validity Argument for DLPT5</vt:lpstr>
      <vt:lpstr>Where Does the Validity Argument Begin?</vt:lpstr>
      <vt:lpstr>Characteristics of Texts at Level 1</vt:lpstr>
      <vt:lpstr>Main Global Tasks at Level 1</vt:lpstr>
      <vt:lpstr>Level 1 Examples</vt:lpstr>
      <vt:lpstr>Characteristics of Texts at Level 2</vt:lpstr>
      <vt:lpstr>Main Global Tasks at Level 2</vt:lpstr>
      <vt:lpstr>Level 2 Examples</vt:lpstr>
      <vt:lpstr>Characteristics of Texts at Level 3</vt:lpstr>
      <vt:lpstr>Listening-Specific Features at ILR Level 3</vt:lpstr>
      <vt:lpstr>Main Global Tasks at Level 3</vt:lpstr>
      <vt:lpstr>Level 3 Examples</vt:lpstr>
      <vt:lpstr>PowerPoint Presentation</vt:lpstr>
      <vt:lpstr>Main Global Tasks at Level 3+ </vt:lpstr>
      <vt:lpstr>Level 3+ Examples</vt:lpstr>
      <vt:lpstr>Characteristics of Texts at Level 4</vt:lpstr>
      <vt:lpstr>Main Global Tasks at Level 4 </vt:lpstr>
      <vt:lpstr>Additional Considerations for  Assessing Listening at Levels 3+ and 4</vt:lpstr>
      <vt:lpstr>Abilities and Testable Points at Levels 3+ and 4</vt:lpstr>
      <vt:lpstr>Level 4 Examples</vt:lpstr>
      <vt:lpstr>TD Training</vt:lpstr>
    </vt:vector>
  </TitlesOfParts>
  <Company>United States Army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REQUIREMENTS BASIC LEVEL – 01xx  and 15xx</dc:title>
  <dc:creator>brendan.j.tarpey</dc:creator>
  <cp:lastModifiedBy>Lee, Seung S FAC (CIV)</cp:lastModifiedBy>
  <cp:revision>1487</cp:revision>
  <cp:lastPrinted>2013-04-17T23:21:53Z</cp:lastPrinted>
  <dcterms:created xsi:type="dcterms:W3CDTF">2010-09-28T22:51:58Z</dcterms:created>
  <dcterms:modified xsi:type="dcterms:W3CDTF">2016-08-25T18:19:49Z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0x0101008CCB0B84477E6D44ACFC639265BF4283</vt:lpwstr>
  </property>
</Properties>
</file>